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97" r:id="rId16"/>
    <p:sldId id="272" r:id="rId17"/>
    <p:sldId id="273" r:id="rId18"/>
    <p:sldId id="276" r:id="rId19"/>
    <p:sldId id="298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4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E2AE-EB11-494B-B507-D05FCFE810B5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95D1-5F7A-4481-90EE-24F01DB99F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E67C7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1" i="0">
                <a:solidFill>
                  <a:srgbClr val="4E67C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EF99-FF6B-433F-BB83-5087A7380CB6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343C-C65B-45F4-8EB3-0EE2C559914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18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9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bk object 20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E67C7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914D35-B27F-4295-B610-81D4B6A5075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12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842DD0-3D0B-4793-9DDC-D89434E338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E67C7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2F28-0AE2-49AA-8E0F-A7964C35D4E5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C4A8-A51B-434B-A2E4-095F9DB039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A73C-36FC-485E-96D3-032E371F1BD7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947A-6A17-4BDD-B8DF-D0D2AFB92D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98450" y="182563"/>
            <a:ext cx="85471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63563" y="1547813"/>
            <a:ext cx="8074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6A639-F52A-4600-9CE0-7284C45BBA9A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B8CFE-FD7D-40E7-BF85-458F329567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1" r:id="rId4"/>
    <p:sldLayoutId id="21474836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5" Type="http://schemas.openxmlformats.org/officeDocument/2006/relationships/image" Target="../media/image61.jpeg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1.emf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.png"/><Relationship Id="rId11" Type="http://schemas.openxmlformats.org/officeDocument/2006/relationships/image" Target="../media/image70.emf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10" Type="http://schemas.openxmlformats.org/officeDocument/2006/relationships/image" Target="../media/image7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.png"/><Relationship Id="rId10" Type="http://schemas.openxmlformats.org/officeDocument/2006/relationships/image" Target="../media/image8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8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87.png"/><Relationship Id="rId21" Type="http://schemas.openxmlformats.org/officeDocument/2006/relationships/image" Target="../media/image86.emf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85.emf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12" Type="http://schemas.openxmlformats.org/officeDocument/2006/relationships/image" Target="../media/image10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Relationship Id="rId14" Type="http://schemas.openxmlformats.org/officeDocument/2006/relationships/image" Target="../media/image10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.png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3.png"/><Relationship Id="rId7" Type="http://schemas.openxmlformats.org/officeDocument/2006/relationships/image" Target="../media/image116.png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5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5.png"/><Relationship Id="rId10" Type="http://schemas.openxmlformats.org/officeDocument/2006/relationships/image" Target="../media/image119.png"/><Relationship Id="rId4" Type="http://schemas.openxmlformats.org/officeDocument/2006/relationships/image" Target="../media/image4.png"/><Relationship Id="rId9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jpe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5.png"/><Relationship Id="rId4" Type="http://schemas.openxmlformats.org/officeDocument/2006/relationships/image" Target="../media/image122.png"/><Relationship Id="rId9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0.png"/><Relationship Id="rId7" Type="http://schemas.openxmlformats.org/officeDocument/2006/relationships/image" Target="../media/image135.png"/><Relationship Id="rId12" Type="http://schemas.openxmlformats.org/officeDocument/2006/relationships/image" Target="../media/image13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11" Type="http://schemas.openxmlformats.org/officeDocument/2006/relationships/image" Target="../media/image134.emf"/><Relationship Id="rId5" Type="http://schemas.openxmlformats.org/officeDocument/2006/relationships/image" Target="../media/image122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21.png"/><Relationship Id="rId9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3.png"/><Relationship Id="rId7" Type="http://schemas.openxmlformats.org/officeDocument/2006/relationships/image" Target="../media/image1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5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0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object 6"/>
          <p:cNvSpPr>
            <a:spLocks noChangeArrowheads="1"/>
          </p:cNvSpPr>
          <p:nvPr/>
        </p:nvSpPr>
        <p:spPr bwMode="auto">
          <a:xfrm>
            <a:off x="2143125" y="541338"/>
            <a:ext cx="5089525" cy="4159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object 7"/>
          <p:cNvSpPr>
            <a:spLocks noChangeArrowheads="1"/>
          </p:cNvSpPr>
          <p:nvPr/>
        </p:nvSpPr>
        <p:spPr bwMode="auto">
          <a:xfrm>
            <a:off x="2159000" y="561975"/>
            <a:ext cx="5038725" cy="3667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object 8"/>
          <p:cNvSpPr>
            <a:spLocks noChangeArrowheads="1"/>
          </p:cNvSpPr>
          <p:nvPr/>
        </p:nvSpPr>
        <p:spPr bwMode="auto">
          <a:xfrm>
            <a:off x="2000250" y="1143000"/>
            <a:ext cx="5200650" cy="39147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object 9"/>
          <p:cNvSpPr>
            <a:spLocks/>
          </p:cNvSpPr>
          <p:nvPr/>
        </p:nvSpPr>
        <p:spPr bwMode="auto">
          <a:xfrm>
            <a:off x="755650" y="5300663"/>
            <a:ext cx="7920038" cy="1152525"/>
          </a:xfrm>
          <a:custGeom>
            <a:avLst/>
            <a:gdLst>
              <a:gd name="T0" fmla="*/ 7726974 w 7920355"/>
              <a:gd name="T1" fmla="*/ 0 h 1152525"/>
              <a:gd name="T2" fmla="*/ 191991 w 7920355"/>
              <a:gd name="T3" fmla="*/ 0 h 1152525"/>
              <a:gd name="T4" fmla="*/ 147972 w 7920355"/>
              <a:gd name="T5" fmla="*/ 5071 h 1152525"/>
              <a:gd name="T6" fmla="*/ 107563 w 7920355"/>
              <a:gd name="T7" fmla="*/ 19518 h 1152525"/>
              <a:gd name="T8" fmla="*/ 71913 w 7920355"/>
              <a:gd name="T9" fmla="*/ 42187 h 1152525"/>
              <a:gd name="T10" fmla="*/ 42179 w 7920355"/>
              <a:gd name="T11" fmla="*/ 71925 h 1152525"/>
              <a:gd name="T12" fmla="*/ 19514 w 7920355"/>
              <a:gd name="T13" fmla="*/ 107579 h 1152525"/>
              <a:gd name="T14" fmla="*/ 5071 w 7920355"/>
              <a:gd name="T15" fmla="*/ 147996 h 1152525"/>
              <a:gd name="T16" fmla="*/ 0 w 7920355"/>
              <a:gd name="T17" fmla="*/ 192023 h 1152525"/>
              <a:gd name="T18" fmla="*/ 0 w 7920355"/>
              <a:gd name="T19" fmla="*/ 960119 h 1152525"/>
              <a:gd name="T20" fmla="*/ 5071 w 7920355"/>
              <a:gd name="T21" fmla="*/ 1004147 h 1152525"/>
              <a:gd name="T22" fmla="*/ 19514 w 7920355"/>
              <a:gd name="T23" fmla="*/ 1044564 h 1152525"/>
              <a:gd name="T24" fmla="*/ 42179 w 7920355"/>
              <a:gd name="T25" fmla="*/ 1080218 h 1152525"/>
              <a:gd name="T26" fmla="*/ 71913 w 7920355"/>
              <a:gd name="T27" fmla="*/ 1109956 h 1152525"/>
              <a:gd name="T28" fmla="*/ 107563 w 7920355"/>
              <a:gd name="T29" fmla="*/ 1132625 h 1152525"/>
              <a:gd name="T30" fmla="*/ 147972 w 7920355"/>
              <a:gd name="T31" fmla="*/ 1147072 h 1152525"/>
              <a:gd name="T32" fmla="*/ 191991 w 7920355"/>
              <a:gd name="T33" fmla="*/ 1152143 h 1152525"/>
              <a:gd name="T34" fmla="*/ 7726974 w 7920355"/>
              <a:gd name="T35" fmla="*/ 1152143 h 1152525"/>
              <a:gd name="T36" fmla="*/ 7770996 w 7920355"/>
              <a:gd name="T37" fmla="*/ 1147072 h 1152525"/>
              <a:gd name="T38" fmla="*/ 7811402 w 7920355"/>
              <a:gd name="T39" fmla="*/ 1132625 h 1152525"/>
              <a:gd name="T40" fmla="*/ 7847053 w 7920355"/>
              <a:gd name="T41" fmla="*/ 1109956 h 1152525"/>
              <a:gd name="T42" fmla="*/ 7876792 w 7920355"/>
              <a:gd name="T43" fmla="*/ 1080218 h 1152525"/>
              <a:gd name="T44" fmla="*/ 7899447 w 7920355"/>
              <a:gd name="T45" fmla="*/ 1044564 h 1152525"/>
              <a:gd name="T46" fmla="*/ 7913894 w 7920355"/>
              <a:gd name="T47" fmla="*/ 1004147 h 1152525"/>
              <a:gd name="T48" fmla="*/ 7918966 w 7920355"/>
              <a:gd name="T49" fmla="*/ 960119 h 1152525"/>
              <a:gd name="T50" fmla="*/ 7918966 w 7920355"/>
              <a:gd name="T51" fmla="*/ 192023 h 1152525"/>
              <a:gd name="T52" fmla="*/ 7913894 w 7920355"/>
              <a:gd name="T53" fmla="*/ 147996 h 1152525"/>
              <a:gd name="T54" fmla="*/ 7899447 w 7920355"/>
              <a:gd name="T55" fmla="*/ 107579 h 1152525"/>
              <a:gd name="T56" fmla="*/ 7876792 w 7920355"/>
              <a:gd name="T57" fmla="*/ 71925 h 1152525"/>
              <a:gd name="T58" fmla="*/ 7847053 w 7920355"/>
              <a:gd name="T59" fmla="*/ 42187 h 1152525"/>
              <a:gd name="T60" fmla="*/ 7811402 w 7920355"/>
              <a:gd name="T61" fmla="*/ 19518 h 1152525"/>
              <a:gd name="T62" fmla="*/ 7770996 w 7920355"/>
              <a:gd name="T63" fmla="*/ 5071 h 1152525"/>
              <a:gd name="T64" fmla="*/ 7726974 w 7920355"/>
              <a:gd name="T65" fmla="*/ 0 h 11525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20355"/>
              <a:gd name="T100" fmla="*/ 0 h 1152525"/>
              <a:gd name="T101" fmla="*/ 7920355 w 7920355"/>
              <a:gd name="T102" fmla="*/ 1152525 h 11525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20355" h="1152525">
                <a:moveTo>
                  <a:pt x="7728204" y="0"/>
                </a:moveTo>
                <a:lnTo>
                  <a:pt x="192023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3"/>
                </a:lnTo>
                <a:lnTo>
                  <a:pt x="0" y="960119"/>
                </a:lnTo>
                <a:lnTo>
                  <a:pt x="5071" y="1004147"/>
                </a:lnTo>
                <a:lnTo>
                  <a:pt x="19518" y="1044564"/>
                </a:lnTo>
                <a:lnTo>
                  <a:pt x="42187" y="1080218"/>
                </a:lnTo>
                <a:lnTo>
                  <a:pt x="71925" y="1109956"/>
                </a:lnTo>
                <a:lnTo>
                  <a:pt x="107579" y="1132625"/>
                </a:lnTo>
                <a:lnTo>
                  <a:pt x="147996" y="1147072"/>
                </a:lnTo>
                <a:lnTo>
                  <a:pt x="192023" y="1152143"/>
                </a:lnTo>
                <a:lnTo>
                  <a:pt x="7728204" y="1152143"/>
                </a:lnTo>
                <a:lnTo>
                  <a:pt x="7772231" y="1147072"/>
                </a:lnTo>
                <a:lnTo>
                  <a:pt x="7812648" y="1132625"/>
                </a:lnTo>
                <a:lnTo>
                  <a:pt x="7848302" y="1109956"/>
                </a:lnTo>
                <a:lnTo>
                  <a:pt x="7878040" y="1080218"/>
                </a:lnTo>
                <a:lnTo>
                  <a:pt x="7900709" y="1044564"/>
                </a:lnTo>
                <a:lnTo>
                  <a:pt x="7915156" y="1004147"/>
                </a:lnTo>
                <a:lnTo>
                  <a:pt x="7920228" y="960119"/>
                </a:lnTo>
                <a:lnTo>
                  <a:pt x="7920228" y="192023"/>
                </a:lnTo>
                <a:lnTo>
                  <a:pt x="7915156" y="147996"/>
                </a:lnTo>
                <a:lnTo>
                  <a:pt x="7900709" y="107579"/>
                </a:lnTo>
                <a:lnTo>
                  <a:pt x="7878040" y="71925"/>
                </a:lnTo>
                <a:lnTo>
                  <a:pt x="7848302" y="42187"/>
                </a:lnTo>
                <a:lnTo>
                  <a:pt x="7812648" y="19518"/>
                </a:lnTo>
                <a:lnTo>
                  <a:pt x="7772231" y="5071"/>
                </a:lnTo>
                <a:lnTo>
                  <a:pt x="7728204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7" name="object 10"/>
          <p:cNvSpPr>
            <a:spLocks/>
          </p:cNvSpPr>
          <p:nvPr/>
        </p:nvSpPr>
        <p:spPr bwMode="auto">
          <a:xfrm>
            <a:off x="762000" y="5334000"/>
            <a:ext cx="7920038" cy="1152525"/>
          </a:xfrm>
          <a:custGeom>
            <a:avLst/>
            <a:gdLst>
              <a:gd name="T0" fmla="*/ 0 w 7920355"/>
              <a:gd name="T1" fmla="*/ 192023 h 1152525"/>
              <a:gd name="T2" fmla="*/ 5071 w 7920355"/>
              <a:gd name="T3" fmla="*/ 147996 h 1152525"/>
              <a:gd name="T4" fmla="*/ 19514 w 7920355"/>
              <a:gd name="T5" fmla="*/ 107579 h 1152525"/>
              <a:gd name="T6" fmla="*/ 42179 w 7920355"/>
              <a:gd name="T7" fmla="*/ 71925 h 1152525"/>
              <a:gd name="T8" fmla="*/ 71913 w 7920355"/>
              <a:gd name="T9" fmla="*/ 42187 h 1152525"/>
              <a:gd name="T10" fmla="*/ 107563 w 7920355"/>
              <a:gd name="T11" fmla="*/ 19518 h 1152525"/>
              <a:gd name="T12" fmla="*/ 147972 w 7920355"/>
              <a:gd name="T13" fmla="*/ 5071 h 1152525"/>
              <a:gd name="T14" fmla="*/ 191991 w 7920355"/>
              <a:gd name="T15" fmla="*/ 0 h 1152525"/>
              <a:gd name="T16" fmla="*/ 7726974 w 7920355"/>
              <a:gd name="T17" fmla="*/ 0 h 1152525"/>
              <a:gd name="T18" fmla="*/ 7770996 w 7920355"/>
              <a:gd name="T19" fmla="*/ 5071 h 1152525"/>
              <a:gd name="T20" fmla="*/ 7811402 w 7920355"/>
              <a:gd name="T21" fmla="*/ 19518 h 1152525"/>
              <a:gd name="T22" fmla="*/ 7847053 w 7920355"/>
              <a:gd name="T23" fmla="*/ 42187 h 1152525"/>
              <a:gd name="T24" fmla="*/ 7876792 w 7920355"/>
              <a:gd name="T25" fmla="*/ 71925 h 1152525"/>
              <a:gd name="T26" fmla="*/ 7899447 w 7920355"/>
              <a:gd name="T27" fmla="*/ 107579 h 1152525"/>
              <a:gd name="T28" fmla="*/ 7913894 w 7920355"/>
              <a:gd name="T29" fmla="*/ 147996 h 1152525"/>
              <a:gd name="T30" fmla="*/ 7918966 w 7920355"/>
              <a:gd name="T31" fmla="*/ 192023 h 1152525"/>
              <a:gd name="T32" fmla="*/ 7918966 w 7920355"/>
              <a:gd name="T33" fmla="*/ 960119 h 1152525"/>
              <a:gd name="T34" fmla="*/ 7913894 w 7920355"/>
              <a:gd name="T35" fmla="*/ 1004147 h 1152525"/>
              <a:gd name="T36" fmla="*/ 7899447 w 7920355"/>
              <a:gd name="T37" fmla="*/ 1044564 h 1152525"/>
              <a:gd name="T38" fmla="*/ 7876792 w 7920355"/>
              <a:gd name="T39" fmla="*/ 1080218 h 1152525"/>
              <a:gd name="T40" fmla="*/ 7847053 w 7920355"/>
              <a:gd name="T41" fmla="*/ 1109956 h 1152525"/>
              <a:gd name="T42" fmla="*/ 7811402 w 7920355"/>
              <a:gd name="T43" fmla="*/ 1132625 h 1152525"/>
              <a:gd name="T44" fmla="*/ 7770996 w 7920355"/>
              <a:gd name="T45" fmla="*/ 1147072 h 1152525"/>
              <a:gd name="T46" fmla="*/ 7726974 w 7920355"/>
              <a:gd name="T47" fmla="*/ 1152143 h 1152525"/>
              <a:gd name="T48" fmla="*/ 191991 w 7920355"/>
              <a:gd name="T49" fmla="*/ 1152143 h 1152525"/>
              <a:gd name="T50" fmla="*/ 147972 w 7920355"/>
              <a:gd name="T51" fmla="*/ 1147072 h 1152525"/>
              <a:gd name="T52" fmla="*/ 107563 w 7920355"/>
              <a:gd name="T53" fmla="*/ 1132625 h 1152525"/>
              <a:gd name="T54" fmla="*/ 71913 w 7920355"/>
              <a:gd name="T55" fmla="*/ 1109956 h 1152525"/>
              <a:gd name="T56" fmla="*/ 42179 w 7920355"/>
              <a:gd name="T57" fmla="*/ 1080218 h 1152525"/>
              <a:gd name="T58" fmla="*/ 19514 w 7920355"/>
              <a:gd name="T59" fmla="*/ 1044564 h 1152525"/>
              <a:gd name="T60" fmla="*/ 5071 w 7920355"/>
              <a:gd name="T61" fmla="*/ 1004147 h 1152525"/>
              <a:gd name="T62" fmla="*/ 0 w 7920355"/>
              <a:gd name="T63" fmla="*/ 960119 h 1152525"/>
              <a:gd name="T64" fmla="*/ 0 w 7920355"/>
              <a:gd name="T65" fmla="*/ 192023 h 11525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20355"/>
              <a:gd name="T100" fmla="*/ 0 h 1152525"/>
              <a:gd name="T101" fmla="*/ 7920355 w 7920355"/>
              <a:gd name="T102" fmla="*/ 1152525 h 11525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20355" h="1152525">
                <a:moveTo>
                  <a:pt x="0" y="192023"/>
                </a:moveTo>
                <a:lnTo>
                  <a:pt x="5071" y="147996"/>
                </a:lnTo>
                <a:lnTo>
                  <a:pt x="19518" y="107579"/>
                </a:lnTo>
                <a:lnTo>
                  <a:pt x="42187" y="71925"/>
                </a:lnTo>
                <a:lnTo>
                  <a:pt x="71925" y="42187"/>
                </a:lnTo>
                <a:lnTo>
                  <a:pt x="107579" y="19518"/>
                </a:lnTo>
                <a:lnTo>
                  <a:pt x="147996" y="5071"/>
                </a:lnTo>
                <a:lnTo>
                  <a:pt x="192023" y="0"/>
                </a:lnTo>
                <a:lnTo>
                  <a:pt x="7728204" y="0"/>
                </a:lnTo>
                <a:lnTo>
                  <a:pt x="7772231" y="5071"/>
                </a:lnTo>
                <a:lnTo>
                  <a:pt x="7812648" y="19518"/>
                </a:lnTo>
                <a:lnTo>
                  <a:pt x="7848302" y="42187"/>
                </a:lnTo>
                <a:lnTo>
                  <a:pt x="7878040" y="71925"/>
                </a:lnTo>
                <a:lnTo>
                  <a:pt x="7900709" y="107579"/>
                </a:lnTo>
                <a:lnTo>
                  <a:pt x="7915156" y="147996"/>
                </a:lnTo>
                <a:lnTo>
                  <a:pt x="7920228" y="192023"/>
                </a:lnTo>
                <a:lnTo>
                  <a:pt x="7920228" y="960119"/>
                </a:lnTo>
                <a:lnTo>
                  <a:pt x="7915156" y="1004147"/>
                </a:lnTo>
                <a:lnTo>
                  <a:pt x="7900709" y="1044564"/>
                </a:lnTo>
                <a:lnTo>
                  <a:pt x="7878040" y="1080218"/>
                </a:lnTo>
                <a:lnTo>
                  <a:pt x="7848302" y="1109956"/>
                </a:lnTo>
                <a:lnTo>
                  <a:pt x="7812648" y="1132625"/>
                </a:lnTo>
                <a:lnTo>
                  <a:pt x="7772231" y="1147072"/>
                </a:lnTo>
                <a:lnTo>
                  <a:pt x="7728204" y="1152143"/>
                </a:lnTo>
                <a:lnTo>
                  <a:pt x="192023" y="1152143"/>
                </a:lnTo>
                <a:lnTo>
                  <a:pt x="147996" y="1147072"/>
                </a:lnTo>
                <a:lnTo>
                  <a:pt x="107579" y="1132625"/>
                </a:lnTo>
                <a:lnTo>
                  <a:pt x="71925" y="1109956"/>
                </a:lnTo>
                <a:lnTo>
                  <a:pt x="42187" y="1080218"/>
                </a:lnTo>
                <a:lnTo>
                  <a:pt x="19518" y="1044564"/>
                </a:lnTo>
                <a:lnTo>
                  <a:pt x="5071" y="1004147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8" name="object 11"/>
          <p:cNvSpPr txBox="1">
            <a:spLocks noChangeArrowheads="1"/>
          </p:cNvSpPr>
          <p:nvPr/>
        </p:nvSpPr>
        <p:spPr bwMode="auto">
          <a:xfrm>
            <a:off x="1930400" y="5410200"/>
            <a:ext cx="5568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ПОСЕЛОК УРШЕЛЬСКИЙ (СЕЛЬСКОЕ ПОСЕЛЕНИЕ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0" y="1484313"/>
            <a:ext cx="8991600" cy="53736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1025525" y="920750"/>
            <a:ext cx="7288213" cy="4413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object 8"/>
          <p:cNvSpPr>
            <a:spLocks noChangeArrowheads="1"/>
          </p:cNvSpPr>
          <p:nvPr/>
        </p:nvSpPr>
        <p:spPr bwMode="auto">
          <a:xfrm>
            <a:off x="2624138" y="1331913"/>
            <a:ext cx="4175125" cy="4413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object 9"/>
          <p:cNvSpPr>
            <a:spLocks noGrp="1"/>
          </p:cNvSpPr>
          <p:nvPr>
            <p:ph type="title"/>
          </p:nvPr>
        </p:nvSpPr>
        <p:spPr>
          <a:xfrm>
            <a:off x="1223963" y="582613"/>
            <a:ext cx="6896100" cy="833437"/>
          </a:xfrm>
        </p:spPr>
        <p:txBody>
          <a:bodyPr/>
          <a:lstStyle/>
          <a:p>
            <a:pPr marL="1611313" indent="-1598613" eaLnBrk="1" hangingPunct="1"/>
            <a:r>
              <a:rPr lang="ru-RU" sz="27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 НА СОСТАВ БЮДЖЕТА</a:t>
            </a:r>
            <a:endParaRPr lang="ru-RU" sz="27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object 10"/>
          <p:cNvSpPr>
            <a:spLocks/>
          </p:cNvSpPr>
          <p:nvPr/>
        </p:nvSpPr>
        <p:spPr bwMode="auto">
          <a:xfrm>
            <a:off x="2554288" y="2000250"/>
            <a:ext cx="3527425" cy="1128713"/>
          </a:xfrm>
          <a:custGeom>
            <a:avLst/>
            <a:gdLst>
              <a:gd name="T0" fmla="*/ 3529073 w 3526790"/>
              <a:gd name="T1" fmla="*/ 0 h 1127760"/>
              <a:gd name="T2" fmla="*/ 491333 w 3526790"/>
              <a:gd name="T3" fmla="*/ 0 h 1127760"/>
              <a:gd name="T4" fmla="*/ 0 w 3526790"/>
              <a:gd name="T5" fmla="*/ 565787 h 1127760"/>
              <a:gd name="T6" fmla="*/ 491333 w 3526790"/>
              <a:gd name="T7" fmla="*/ 1131577 h 1127760"/>
              <a:gd name="T8" fmla="*/ 3529073 w 3526790"/>
              <a:gd name="T9" fmla="*/ 1131577 h 1127760"/>
              <a:gd name="T10" fmla="*/ 3529073 w 3526790"/>
              <a:gd name="T11" fmla="*/ 0 h 11277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6790"/>
              <a:gd name="T19" fmla="*/ 0 h 1127760"/>
              <a:gd name="T20" fmla="*/ 3526790 w 3526790"/>
              <a:gd name="T21" fmla="*/ 1127760 h 11277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6790" h="1127760">
                <a:moveTo>
                  <a:pt x="3526536" y="0"/>
                </a:moveTo>
                <a:lnTo>
                  <a:pt x="490981" y="0"/>
                </a:lnTo>
                <a:lnTo>
                  <a:pt x="0" y="563879"/>
                </a:lnTo>
                <a:lnTo>
                  <a:pt x="490981" y="1127760"/>
                </a:lnTo>
                <a:lnTo>
                  <a:pt x="3526536" y="1127760"/>
                </a:lnTo>
                <a:lnTo>
                  <a:pt x="3526536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8" name="object 11"/>
          <p:cNvSpPr>
            <a:spLocks/>
          </p:cNvSpPr>
          <p:nvPr/>
        </p:nvSpPr>
        <p:spPr bwMode="auto">
          <a:xfrm>
            <a:off x="2554288" y="2000250"/>
            <a:ext cx="3527425" cy="1128713"/>
          </a:xfrm>
          <a:custGeom>
            <a:avLst/>
            <a:gdLst>
              <a:gd name="T0" fmla="*/ 3529073 w 3526790"/>
              <a:gd name="T1" fmla="*/ 1131577 h 1127760"/>
              <a:gd name="T2" fmla="*/ 491333 w 3526790"/>
              <a:gd name="T3" fmla="*/ 1131577 h 1127760"/>
              <a:gd name="T4" fmla="*/ 0 w 3526790"/>
              <a:gd name="T5" fmla="*/ 565787 h 1127760"/>
              <a:gd name="T6" fmla="*/ 491333 w 3526790"/>
              <a:gd name="T7" fmla="*/ 0 h 1127760"/>
              <a:gd name="T8" fmla="*/ 3529073 w 3526790"/>
              <a:gd name="T9" fmla="*/ 0 h 1127760"/>
              <a:gd name="T10" fmla="*/ 3529073 w 3526790"/>
              <a:gd name="T11" fmla="*/ 1131577 h 11277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6790"/>
              <a:gd name="T19" fmla="*/ 0 h 1127760"/>
              <a:gd name="T20" fmla="*/ 3526790 w 3526790"/>
              <a:gd name="T21" fmla="*/ 1127760 h 11277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6790" h="1127760">
                <a:moveTo>
                  <a:pt x="3526536" y="1127760"/>
                </a:moveTo>
                <a:lnTo>
                  <a:pt x="490981" y="1127760"/>
                </a:lnTo>
                <a:lnTo>
                  <a:pt x="0" y="563879"/>
                </a:lnTo>
                <a:lnTo>
                  <a:pt x="490981" y="0"/>
                </a:lnTo>
                <a:lnTo>
                  <a:pt x="3526536" y="0"/>
                </a:lnTo>
                <a:lnTo>
                  <a:pt x="3526536" y="1127760"/>
                </a:lnTo>
                <a:close/>
              </a:path>
            </a:pathLst>
          </a:custGeom>
          <a:noFill/>
          <a:ln w="15240">
            <a:solidFill>
              <a:srgbClr val="A8A8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12"/>
          <p:cNvSpPr txBox="1">
            <a:spLocks noChangeArrowheads="1"/>
          </p:cNvSpPr>
          <p:nvPr/>
        </p:nvSpPr>
        <p:spPr bwMode="auto">
          <a:xfrm>
            <a:off x="3370263" y="1905000"/>
            <a:ext cx="25669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Публичные обсуждения  муниципальных программ  (размещаются на сайте муниципального образования поселок Уршельский (сельское поселение))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object 13"/>
          <p:cNvSpPr>
            <a:spLocks noChangeArrowheads="1"/>
          </p:cNvSpPr>
          <p:nvPr/>
        </p:nvSpPr>
        <p:spPr bwMode="auto">
          <a:xfrm>
            <a:off x="1285875" y="2000250"/>
            <a:ext cx="1171575" cy="1128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1" name="object 14"/>
          <p:cNvSpPr>
            <a:spLocks/>
          </p:cNvSpPr>
          <p:nvPr/>
        </p:nvSpPr>
        <p:spPr bwMode="auto">
          <a:xfrm>
            <a:off x="1285875" y="2000250"/>
            <a:ext cx="1173163" cy="1128713"/>
          </a:xfrm>
          <a:custGeom>
            <a:avLst/>
            <a:gdLst>
              <a:gd name="T0" fmla="*/ 1950 w 1172210"/>
              <a:gd name="T1" fmla="*/ 519386 h 1127760"/>
              <a:gd name="T2" fmla="*/ 17087 w 1172210"/>
              <a:gd name="T3" fmla="*/ 429829 h 1127760"/>
              <a:gd name="T4" fmla="*/ 46202 w 1172210"/>
              <a:gd name="T5" fmla="*/ 345565 h 1127760"/>
              <a:gd name="T6" fmla="*/ 88085 w 1172210"/>
              <a:gd name="T7" fmla="*/ 267764 h 1127760"/>
              <a:gd name="T8" fmla="*/ 141525 w 1172210"/>
              <a:gd name="T9" fmla="*/ 197587 h 1127760"/>
              <a:gd name="T10" fmla="*/ 205308 w 1172210"/>
              <a:gd name="T11" fmla="*/ 136202 h 1127760"/>
              <a:gd name="T12" fmla="*/ 278226 w 1172210"/>
              <a:gd name="T13" fmla="*/ 84772 h 1127760"/>
              <a:gd name="T14" fmla="*/ 359066 w 1172210"/>
              <a:gd name="T15" fmla="*/ 44465 h 1127760"/>
              <a:gd name="T16" fmla="*/ 446619 w 1172210"/>
              <a:gd name="T17" fmla="*/ 16444 h 1127760"/>
              <a:gd name="T18" fmla="*/ 539673 w 1172210"/>
              <a:gd name="T19" fmla="*/ 1877 h 1127760"/>
              <a:gd name="T20" fmla="*/ 636097 w 1172210"/>
              <a:gd name="T21" fmla="*/ 1877 h 1127760"/>
              <a:gd name="T22" fmla="*/ 729151 w 1172210"/>
              <a:gd name="T23" fmla="*/ 16444 h 1127760"/>
              <a:gd name="T24" fmla="*/ 816704 w 1172210"/>
              <a:gd name="T25" fmla="*/ 44465 h 1127760"/>
              <a:gd name="T26" fmla="*/ 897544 w 1172210"/>
              <a:gd name="T27" fmla="*/ 84772 h 1127760"/>
              <a:gd name="T28" fmla="*/ 970462 w 1172210"/>
              <a:gd name="T29" fmla="*/ 136202 h 1127760"/>
              <a:gd name="T30" fmla="*/ 1034246 w 1172210"/>
              <a:gd name="T31" fmla="*/ 197587 h 1127760"/>
              <a:gd name="T32" fmla="*/ 1087685 w 1172210"/>
              <a:gd name="T33" fmla="*/ 267764 h 1127760"/>
              <a:gd name="T34" fmla="*/ 1129568 w 1172210"/>
              <a:gd name="T35" fmla="*/ 345565 h 1127760"/>
              <a:gd name="T36" fmla="*/ 1158684 w 1172210"/>
              <a:gd name="T37" fmla="*/ 429829 h 1127760"/>
              <a:gd name="T38" fmla="*/ 1173823 w 1172210"/>
              <a:gd name="T39" fmla="*/ 519386 h 1127760"/>
              <a:gd name="T40" fmla="*/ 1173823 w 1172210"/>
              <a:gd name="T41" fmla="*/ 612189 h 1127760"/>
              <a:gd name="T42" fmla="*/ 1158684 w 1172210"/>
              <a:gd name="T43" fmla="*/ 701746 h 1127760"/>
              <a:gd name="T44" fmla="*/ 1129568 w 1172210"/>
              <a:gd name="T45" fmla="*/ 786010 h 1127760"/>
              <a:gd name="T46" fmla="*/ 1087685 w 1172210"/>
              <a:gd name="T47" fmla="*/ 863812 h 1127760"/>
              <a:gd name="T48" fmla="*/ 1034246 w 1172210"/>
              <a:gd name="T49" fmla="*/ 933988 h 1127760"/>
              <a:gd name="T50" fmla="*/ 970462 w 1172210"/>
              <a:gd name="T51" fmla="*/ 995374 h 1127760"/>
              <a:gd name="T52" fmla="*/ 897544 w 1172210"/>
              <a:gd name="T53" fmla="*/ 1046803 h 1127760"/>
              <a:gd name="T54" fmla="*/ 816704 w 1172210"/>
              <a:gd name="T55" fmla="*/ 1087111 h 1127760"/>
              <a:gd name="T56" fmla="*/ 729151 w 1172210"/>
              <a:gd name="T57" fmla="*/ 1115133 h 1127760"/>
              <a:gd name="T58" fmla="*/ 636097 w 1172210"/>
              <a:gd name="T59" fmla="*/ 1129700 h 1127760"/>
              <a:gd name="T60" fmla="*/ 539673 w 1172210"/>
              <a:gd name="T61" fmla="*/ 1129700 h 1127760"/>
              <a:gd name="T62" fmla="*/ 446619 w 1172210"/>
              <a:gd name="T63" fmla="*/ 1115133 h 1127760"/>
              <a:gd name="T64" fmla="*/ 359066 w 1172210"/>
              <a:gd name="T65" fmla="*/ 1087111 h 1127760"/>
              <a:gd name="T66" fmla="*/ 278226 w 1172210"/>
              <a:gd name="T67" fmla="*/ 1046803 h 1127760"/>
              <a:gd name="T68" fmla="*/ 205308 w 1172210"/>
              <a:gd name="T69" fmla="*/ 995374 h 1127760"/>
              <a:gd name="T70" fmla="*/ 141525 w 1172210"/>
              <a:gd name="T71" fmla="*/ 933988 h 1127760"/>
              <a:gd name="T72" fmla="*/ 88085 w 1172210"/>
              <a:gd name="T73" fmla="*/ 863812 h 1127760"/>
              <a:gd name="T74" fmla="*/ 46202 w 1172210"/>
              <a:gd name="T75" fmla="*/ 786010 h 1127760"/>
              <a:gd name="T76" fmla="*/ 17087 w 1172210"/>
              <a:gd name="T77" fmla="*/ 701746 h 1127760"/>
              <a:gd name="T78" fmla="*/ 1950 w 1172210"/>
              <a:gd name="T79" fmla="*/ 612189 h 11277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2210"/>
              <a:gd name="T121" fmla="*/ 0 h 1127760"/>
              <a:gd name="T122" fmla="*/ 1172210 w 1172210"/>
              <a:gd name="T123" fmla="*/ 1127760 h 11277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2210" h="1127760">
                <a:moveTo>
                  <a:pt x="0" y="563879"/>
                </a:moveTo>
                <a:lnTo>
                  <a:pt x="1942" y="517635"/>
                </a:lnTo>
                <a:lnTo>
                  <a:pt x="7670" y="472420"/>
                </a:lnTo>
                <a:lnTo>
                  <a:pt x="17031" y="428379"/>
                </a:lnTo>
                <a:lnTo>
                  <a:pt x="29876" y="385657"/>
                </a:lnTo>
                <a:lnTo>
                  <a:pt x="46053" y="344400"/>
                </a:lnTo>
                <a:lnTo>
                  <a:pt x="65411" y="304752"/>
                </a:lnTo>
                <a:lnTo>
                  <a:pt x="87800" y="266860"/>
                </a:lnTo>
                <a:lnTo>
                  <a:pt x="113068" y="230867"/>
                </a:lnTo>
                <a:lnTo>
                  <a:pt x="141065" y="196920"/>
                </a:lnTo>
                <a:lnTo>
                  <a:pt x="171640" y="165163"/>
                </a:lnTo>
                <a:lnTo>
                  <a:pt x="204642" y="135742"/>
                </a:lnTo>
                <a:lnTo>
                  <a:pt x="239920" y="108801"/>
                </a:lnTo>
                <a:lnTo>
                  <a:pt x="277323" y="84486"/>
                </a:lnTo>
                <a:lnTo>
                  <a:pt x="316700" y="62942"/>
                </a:lnTo>
                <a:lnTo>
                  <a:pt x="357901" y="44315"/>
                </a:lnTo>
                <a:lnTo>
                  <a:pt x="400775" y="28748"/>
                </a:lnTo>
                <a:lnTo>
                  <a:pt x="445170" y="16388"/>
                </a:lnTo>
                <a:lnTo>
                  <a:pt x="490936" y="7380"/>
                </a:lnTo>
                <a:lnTo>
                  <a:pt x="537922" y="1869"/>
                </a:lnTo>
                <a:lnTo>
                  <a:pt x="585977" y="0"/>
                </a:lnTo>
                <a:lnTo>
                  <a:pt x="634033" y="1869"/>
                </a:lnTo>
                <a:lnTo>
                  <a:pt x="681019" y="7380"/>
                </a:lnTo>
                <a:lnTo>
                  <a:pt x="726785" y="16388"/>
                </a:lnTo>
                <a:lnTo>
                  <a:pt x="771180" y="28748"/>
                </a:lnTo>
                <a:lnTo>
                  <a:pt x="814054" y="44315"/>
                </a:lnTo>
                <a:lnTo>
                  <a:pt x="855255" y="62942"/>
                </a:lnTo>
                <a:lnTo>
                  <a:pt x="894632" y="84486"/>
                </a:lnTo>
                <a:lnTo>
                  <a:pt x="932035" y="108801"/>
                </a:lnTo>
                <a:lnTo>
                  <a:pt x="967313" y="135742"/>
                </a:lnTo>
                <a:lnTo>
                  <a:pt x="1000315" y="165163"/>
                </a:lnTo>
                <a:lnTo>
                  <a:pt x="1030890" y="196920"/>
                </a:lnTo>
                <a:lnTo>
                  <a:pt x="1058887" y="230867"/>
                </a:lnTo>
                <a:lnTo>
                  <a:pt x="1084155" y="266860"/>
                </a:lnTo>
                <a:lnTo>
                  <a:pt x="1106544" y="304752"/>
                </a:lnTo>
                <a:lnTo>
                  <a:pt x="1125902" y="344400"/>
                </a:lnTo>
                <a:lnTo>
                  <a:pt x="1142079" y="385657"/>
                </a:lnTo>
                <a:lnTo>
                  <a:pt x="1154924" y="428379"/>
                </a:lnTo>
                <a:lnTo>
                  <a:pt x="1164285" y="472420"/>
                </a:lnTo>
                <a:lnTo>
                  <a:pt x="1170013" y="517635"/>
                </a:lnTo>
                <a:lnTo>
                  <a:pt x="1171956" y="563879"/>
                </a:lnTo>
                <a:lnTo>
                  <a:pt x="1170013" y="610124"/>
                </a:lnTo>
                <a:lnTo>
                  <a:pt x="1164285" y="655339"/>
                </a:lnTo>
                <a:lnTo>
                  <a:pt x="1154924" y="699380"/>
                </a:lnTo>
                <a:lnTo>
                  <a:pt x="1142079" y="742102"/>
                </a:lnTo>
                <a:lnTo>
                  <a:pt x="1125902" y="783359"/>
                </a:lnTo>
                <a:lnTo>
                  <a:pt x="1106544" y="823007"/>
                </a:lnTo>
                <a:lnTo>
                  <a:pt x="1084155" y="860899"/>
                </a:lnTo>
                <a:lnTo>
                  <a:pt x="1058887" y="896892"/>
                </a:lnTo>
                <a:lnTo>
                  <a:pt x="1030890" y="930839"/>
                </a:lnTo>
                <a:lnTo>
                  <a:pt x="1000315" y="962596"/>
                </a:lnTo>
                <a:lnTo>
                  <a:pt x="967313" y="992017"/>
                </a:lnTo>
                <a:lnTo>
                  <a:pt x="932035" y="1018958"/>
                </a:lnTo>
                <a:lnTo>
                  <a:pt x="894632" y="1043273"/>
                </a:lnTo>
                <a:lnTo>
                  <a:pt x="855255" y="1064817"/>
                </a:lnTo>
                <a:lnTo>
                  <a:pt x="814054" y="1083444"/>
                </a:lnTo>
                <a:lnTo>
                  <a:pt x="771180" y="1099011"/>
                </a:lnTo>
                <a:lnTo>
                  <a:pt x="726785" y="1111371"/>
                </a:lnTo>
                <a:lnTo>
                  <a:pt x="681019" y="1120379"/>
                </a:lnTo>
                <a:lnTo>
                  <a:pt x="634033" y="1125890"/>
                </a:lnTo>
                <a:lnTo>
                  <a:pt x="585977" y="1127760"/>
                </a:lnTo>
                <a:lnTo>
                  <a:pt x="537922" y="1125890"/>
                </a:lnTo>
                <a:lnTo>
                  <a:pt x="490936" y="1120379"/>
                </a:lnTo>
                <a:lnTo>
                  <a:pt x="445170" y="1111371"/>
                </a:lnTo>
                <a:lnTo>
                  <a:pt x="400775" y="1099011"/>
                </a:lnTo>
                <a:lnTo>
                  <a:pt x="357901" y="1083444"/>
                </a:lnTo>
                <a:lnTo>
                  <a:pt x="316700" y="1064817"/>
                </a:lnTo>
                <a:lnTo>
                  <a:pt x="277323" y="1043273"/>
                </a:lnTo>
                <a:lnTo>
                  <a:pt x="239920" y="1018958"/>
                </a:lnTo>
                <a:lnTo>
                  <a:pt x="204642" y="992017"/>
                </a:lnTo>
                <a:lnTo>
                  <a:pt x="171640" y="962596"/>
                </a:lnTo>
                <a:lnTo>
                  <a:pt x="141065" y="930839"/>
                </a:lnTo>
                <a:lnTo>
                  <a:pt x="113068" y="896892"/>
                </a:lnTo>
                <a:lnTo>
                  <a:pt x="87800" y="860899"/>
                </a:lnTo>
                <a:lnTo>
                  <a:pt x="65411" y="823007"/>
                </a:lnTo>
                <a:lnTo>
                  <a:pt x="46053" y="783359"/>
                </a:lnTo>
                <a:lnTo>
                  <a:pt x="29876" y="742102"/>
                </a:lnTo>
                <a:lnTo>
                  <a:pt x="17031" y="699380"/>
                </a:lnTo>
                <a:lnTo>
                  <a:pt x="7670" y="655339"/>
                </a:lnTo>
                <a:lnTo>
                  <a:pt x="1942" y="610124"/>
                </a:lnTo>
                <a:lnTo>
                  <a:pt x="0" y="563879"/>
                </a:lnTo>
                <a:close/>
              </a:path>
            </a:pathLst>
          </a:custGeom>
          <a:noFill/>
          <a:ln w="15239">
            <a:solidFill>
              <a:srgbClr val="A8A8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2" name="object 15"/>
          <p:cNvSpPr>
            <a:spLocks/>
          </p:cNvSpPr>
          <p:nvPr/>
        </p:nvSpPr>
        <p:spPr bwMode="auto">
          <a:xfrm>
            <a:off x="2778125" y="3465513"/>
            <a:ext cx="3302000" cy="1130300"/>
          </a:xfrm>
          <a:custGeom>
            <a:avLst/>
            <a:gdLst>
              <a:gd name="T0" fmla="*/ 3299972 w 3302635"/>
              <a:gd name="T1" fmla="*/ 0 h 1129664"/>
              <a:gd name="T2" fmla="*/ 459388 w 3302635"/>
              <a:gd name="T3" fmla="*/ 0 h 1129664"/>
              <a:gd name="T4" fmla="*/ 0 w 3302635"/>
              <a:gd name="T5" fmla="*/ 565914 h 1129664"/>
              <a:gd name="T6" fmla="*/ 459388 w 3302635"/>
              <a:gd name="T7" fmla="*/ 1131830 h 1129664"/>
              <a:gd name="T8" fmla="*/ 3299972 w 3302635"/>
              <a:gd name="T9" fmla="*/ 1131830 h 1129664"/>
              <a:gd name="T10" fmla="*/ 3299972 w 3302635"/>
              <a:gd name="T11" fmla="*/ 0 h 1129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2635"/>
              <a:gd name="T19" fmla="*/ 0 h 1129664"/>
              <a:gd name="T20" fmla="*/ 3302635 w 3302635"/>
              <a:gd name="T21" fmla="*/ 1129664 h 1129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2635" h="1129664">
                <a:moveTo>
                  <a:pt x="3302508" y="0"/>
                </a:moveTo>
                <a:lnTo>
                  <a:pt x="459740" y="0"/>
                </a:lnTo>
                <a:lnTo>
                  <a:pt x="0" y="564642"/>
                </a:lnTo>
                <a:lnTo>
                  <a:pt x="459740" y="1129284"/>
                </a:lnTo>
                <a:lnTo>
                  <a:pt x="3302508" y="1129284"/>
                </a:lnTo>
                <a:lnTo>
                  <a:pt x="3302508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3" name="object 16"/>
          <p:cNvSpPr>
            <a:spLocks/>
          </p:cNvSpPr>
          <p:nvPr/>
        </p:nvSpPr>
        <p:spPr bwMode="auto">
          <a:xfrm>
            <a:off x="2778125" y="3465513"/>
            <a:ext cx="3302000" cy="1130300"/>
          </a:xfrm>
          <a:custGeom>
            <a:avLst/>
            <a:gdLst>
              <a:gd name="T0" fmla="*/ 3299972 w 3302635"/>
              <a:gd name="T1" fmla="*/ 1131830 h 1129664"/>
              <a:gd name="T2" fmla="*/ 459388 w 3302635"/>
              <a:gd name="T3" fmla="*/ 1131830 h 1129664"/>
              <a:gd name="T4" fmla="*/ 0 w 3302635"/>
              <a:gd name="T5" fmla="*/ 565914 h 1129664"/>
              <a:gd name="T6" fmla="*/ 459388 w 3302635"/>
              <a:gd name="T7" fmla="*/ 0 h 1129664"/>
              <a:gd name="T8" fmla="*/ 3299972 w 3302635"/>
              <a:gd name="T9" fmla="*/ 0 h 1129664"/>
              <a:gd name="T10" fmla="*/ 3299972 w 3302635"/>
              <a:gd name="T11" fmla="*/ 1131830 h 1129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2635"/>
              <a:gd name="T19" fmla="*/ 0 h 1129664"/>
              <a:gd name="T20" fmla="*/ 3302635 w 3302635"/>
              <a:gd name="T21" fmla="*/ 1129664 h 1129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2635" h="1129664">
                <a:moveTo>
                  <a:pt x="3302508" y="1129284"/>
                </a:moveTo>
                <a:lnTo>
                  <a:pt x="459740" y="1129284"/>
                </a:lnTo>
                <a:lnTo>
                  <a:pt x="0" y="564642"/>
                </a:lnTo>
                <a:lnTo>
                  <a:pt x="459740" y="0"/>
                </a:lnTo>
                <a:lnTo>
                  <a:pt x="3302508" y="0"/>
                </a:lnTo>
                <a:lnTo>
                  <a:pt x="3302508" y="1129284"/>
                </a:lnTo>
                <a:close/>
              </a:path>
            </a:pathLst>
          </a:custGeom>
          <a:noFill/>
          <a:ln w="15240">
            <a:solidFill>
              <a:srgbClr val="A8A8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4" name="object 17"/>
          <p:cNvSpPr txBox="1">
            <a:spLocks noChangeArrowheads="1"/>
          </p:cNvSpPr>
          <p:nvPr/>
        </p:nvSpPr>
        <p:spPr bwMode="auto">
          <a:xfrm>
            <a:off x="3548063" y="3470275"/>
            <a:ext cx="24336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 проекту бюджета  муниципального образования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25"/>
              </a:lnSpc>
              <a:spcBef>
                <a:spcPts val="650"/>
              </a:spcBef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(проходят ежегодно в  декабре)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5" name="object 18"/>
          <p:cNvSpPr>
            <a:spLocks/>
          </p:cNvSpPr>
          <p:nvPr/>
        </p:nvSpPr>
        <p:spPr bwMode="auto">
          <a:xfrm>
            <a:off x="2667000" y="4953000"/>
            <a:ext cx="3451225" cy="1128713"/>
          </a:xfrm>
          <a:custGeom>
            <a:avLst/>
            <a:gdLst>
              <a:gd name="T0" fmla="*/ 3449317 w 3451860"/>
              <a:gd name="T1" fmla="*/ 0 h 1129664"/>
              <a:gd name="T2" fmla="*/ 480216 w 3451860"/>
              <a:gd name="T3" fmla="*/ 0 h 1129664"/>
              <a:gd name="T4" fmla="*/ 0 w 3451860"/>
              <a:gd name="T5" fmla="*/ 562743 h 1129664"/>
              <a:gd name="T6" fmla="*/ 480216 w 3451860"/>
              <a:gd name="T7" fmla="*/ 1125486 h 1129664"/>
              <a:gd name="T8" fmla="*/ 3449317 w 3451860"/>
              <a:gd name="T9" fmla="*/ 1125486 h 1129664"/>
              <a:gd name="T10" fmla="*/ 3449317 w 3451860"/>
              <a:gd name="T11" fmla="*/ 0 h 1129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1860"/>
              <a:gd name="T19" fmla="*/ 0 h 1129664"/>
              <a:gd name="T20" fmla="*/ 3451860 w 3451860"/>
              <a:gd name="T21" fmla="*/ 1129664 h 1129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1860" h="1129664">
                <a:moveTo>
                  <a:pt x="3451860" y="0"/>
                </a:moveTo>
                <a:lnTo>
                  <a:pt x="480568" y="0"/>
                </a:lnTo>
                <a:lnTo>
                  <a:pt x="0" y="564642"/>
                </a:lnTo>
                <a:lnTo>
                  <a:pt x="480568" y="1129284"/>
                </a:lnTo>
                <a:lnTo>
                  <a:pt x="3451860" y="1129284"/>
                </a:lnTo>
                <a:lnTo>
                  <a:pt x="3451860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6" name="object 19"/>
          <p:cNvSpPr>
            <a:spLocks/>
          </p:cNvSpPr>
          <p:nvPr/>
        </p:nvSpPr>
        <p:spPr bwMode="auto">
          <a:xfrm>
            <a:off x="2628900" y="4930775"/>
            <a:ext cx="3451225" cy="1128713"/>
          </a:xfrm>
          <a:custGeom>
            <a:avLst/>
            <a:gdLst>
              <a:gd name="T0" fmla="*/ 3449317 w 3451860"/>
              <a:gd name="T1" fmla="*/ 1125486 h 1129664"/>
              <a:gd name="T2" fmla="*/ 480216 w 3451860"/>
              <a:gd name="T3" fmla="*/ 1125486 h 1129664"/>
              <a:gd name="T4" fmla="*/ 0 w 3451860"/>
              <a:gd name="T5" fmla="*/ 562743 h 1129664"/>
              <a:gd name="T6" fmla="*/ 480216 w 3451860"/>
              <a:gd name="T7" fmla="*/ 0 h 1129664"/>
              <a:gd name="T8" fmla="*/ 3449317 w 3451860"/>
              <a:gd name="T9" fmla="*/ 0 h 1129664"/>
              <a:gd name="T10" fmla="*/ 3449317 w 3451860"/>
              <a:gd name="T11" fmla="*/ 1125486 h 1129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1860"/>
              <a:gd name="T19" fmla="*/ 0 h 1129664"/>
              <a:gd name="T20" fmla="*/ 3451860 w 3451860"/>
              <a:gd name="T21" fmla="*/ 1129664 h 1129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1860" h="1129664">
                <a:moveTo>
                  <a:pt x="3451860" y="1129284"/>
                </a:moveTo>
                <a:lnTo>
                  <a:pt x="480568" y="1129284"/>
                </a:lnTo>
                <a:lnTo>
                  <a:pt x="0" y="564642"/>
                </a:lnTo>
                <a:lnTo>
                  <a:pt x="480568" y="0"/>
                </a:lnTo>
                <a:lnTo>
                  <a:pt x="3451860" y="0"/>
                </a:lnTo>
                <a:lnTo>
                  <a:pt x="3451860" y="1129284"/>
                </a:lnTo>
                <a:close/>
              </a:path>
            </a:pathLst>
          </a:custGeom>
          <a:noFill/>
          <a:ln w="15239">
            <a:solidFill>
              <a:srgbClr val="A8A8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7" name="object 20"/>
          <p:cNvSpPr txBox="1">
            <a:spLocks noChangeArrowheads="1"/>
          </p:cNvSpPr>
          <p:nvPr/>
        </p:nvSpPr>
        <p:spPr bwMode="auto">
          <a:xfrm>
            <a:off x="3408363" y="5184775"/>
            <a:ext cx="2565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625"/>
              </a:lnSpc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 отчету об исполнении бюджета  муниципального образования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object 21"/>
          <p:cNvSpPr>
            <a:spLocks noChangeArrowheads="1"/>
          </p:cNvSpPr>
          <p:nvPr/>
        </p:nvSpPr>
        <p:spPr bwMode="auto">
          <a:xfrm>
            <a:off x="7513638" y="3489325"/>
            <a:ext cx="1298575" cy="9969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9" name="object 22"/>
          <p:cNvSpPr>
            <a:spLocks noChangeArrowheads="1"/>
          </p:cNvSpPr>
          <p:nvPr/>
        </p:nvSpPr>
        <p:spPr bwMode="auto">
          <a:xfrm>
            <a:off x="6240463" y="2338388"/>
            <a:ext cx="1436687" cy="9858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0" name="object 23"/>
          <p:cNvSpPr>
            <a:spLocks noChangeArrowheads="1"/>
          </p:cNvSpPr>
          <p:nvPr/>
        </p:nvSpPr>
        <p:spPr bwMode="auto">
          <a:xfrm>
            <a:off x="6218238" y="4641850"/>
            <a:ext cx="1481137" cy="9556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1" name="object 24"/>
          <p:cNvSpPr>
            <a:spLocks noChangeArrowheads="1"/>
          </p:cNvSpPr>
          <p:nvPr/>
        </p:nvSpPr>
        <p:spPr bwMode="auto">
          <a:xfrm>
            <a:off x="838200" y="3276600"/>
            <a:ext cx="1866900" cy="21351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2" name="object 25"/>
          <p:cNvSpPr>
            <a:spLocks noChangeArrowheads="1"/>
          </p:cNvSpPr>
          <p:nvPr/>
        </p:nvSpPr>
        <p:spPr bwMode="auto">
          <a:xfrm>
            <a:off x="914400" y="4772025"/>
            <a:ext cx="1866900" cy="20859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33" name="Picture 26" descr="sokolova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4724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0" y="5105400"/>
            <a:ext cx="3048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3498850" y="547688"/>
            <a:ext cx="530225" cy="3952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650" y="228600"/>
            <a:ext cx="179388" cy="398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2550">
              <a:latin typeface="Georgia"/>
              <a:cs typeface="Georgia"/>
            </a:endParaRPr>
          </a:p>
        </p:txBody>
      </p:sp>
      <p:sp>
        <p:nvSpPr>
          <p:cNvPr id="18439" name="object 8"/>
          <p:cNvSpPr>
            <a:spLocks noChangeArrowheads="1"/>
          </p:cNvSpPr>
          <p:nvPr/>
        </p:nvSpPr>
        <p:spPr bwMode="auto">
          <a:xfrm>
            <a:off x="4016375" y="547688"/>
            <a:ext cx="4019550" cy="17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object 10"/>
          <p:cNvSpPr>
            <a:spLocks noChangeArrowheads="1"/>
          </p:cNvSpPr>
          <p:nvPr/>
        </p:nvSpPr>
        <p:spPr bwMode="auto">
          <a:xfrm>
            <a:off x="4038600" y="381000"/>
            <a:ext cx="3868738" cy="762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>
                <a:latin typeface="Calibri" pitchFamily="34" charset="0"/>
              </a:rPr>
              <a:t>Этапы составления и утверждения бюджета </a:t>
            </a:r>
            <a:r>
              <a:rPr lang="ru-RU"/>
              <a:t>муниципального образования поселок Уршельский (</a:t>
            </a:r>
            <a:r>
              <a:rPr lang="ru-RU">
                <a:latin typeface="Calibri" pitchFamily="34" charset="0"/>
              </a:rPr>
              <a:t>сельско</a:t>
            </a:r>
            <a:r>
              <a:rPr lang="ru-RU"/>
              <a:t>е</a:t>
            </a:r>
            <a:r>
              <a:rPr lang="ru-RU">
                <a:latin typeface="Calibri" pitchFamily="34" charset="0"/>
              </a:rPr>
              <a:t> поселени</a:t>
            </a:r>
            <a:r>
              <a:rPr lang="ru-RU"/>
              <a:t>е)</a:t>
            </a:r>
          </a:p>
        </p:txBody>
      </p:sp>
      <p:sp>
        <p:nvSpPr>
          <p:cNvPr id="18441" name="object 12"/>
          <p:cNvSpPr>
            <a:spLocks noChangeArrowheads="1"/>
          </p:cNvSpPr>
          <p:nvPr/>
        </p:nvSpPr>
        <p:spPr bwMode="auto">
          <a:xfrm>
            <a:off x="763588" y="2133600"/>
            <a:ext cx="8380412" cy="9191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object 13"/>
          <p:cNvSpPr>
            <a:spLocks noChangeArrowheads="1"/>
          </p:cNvSpPr>
          <p:nvPr/>
        </p:nvSpPr>
        <p:spPr bwMode="auto">
          <a:xfrm>
            <a:off x="685800" y="1752600"/>
            <a:ext cx="2374900" cy="13382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8443" name="object 17"/>
          <p:cNvSpPr>
            <a:spLocks noGrp="1"/>
          </p:cNvSpPr>
          <p:nvPr>
            <p:ph type="title"/>
          </p:nvPr>
        </p:nvSpPr>
        <p:spPr>
          <a:xfrm>
            <a:off x="987425" y="1828800"/>
            <a:ext cx="1908175" cy="776288"/>
          </a:xfrm>
        </p:spPr>
        <p:txBody>
          <a:bodyPr/>
          <a:lstStyle/>
          <a:p>
            <a:pPr marL="12700" algn="l" eaLnBrk="1" hangingPunct="1">
              <a:lnSpc>
                <a:spcPct val="85000"/>
              </a:lnSpc>
            </a:pPr>
            <a:r>
              <a:rPr lang="ru-RU" sz="2000" b="0" smtClean="0">
                <a:solidFill>
                  <a:srgbClr val="A7EA52"/>
                </a:solidFill>
                <a:latin typeface="Georgia" pitchFamily="18" charset="0"/>
              </a:rPr>
              <a:t>Составление  проекта  бюджета</a:t>
            </a:r>
            <a:endParaRPr lang="ru-RU" sz="2000" smtClean="0">
              <a:latin typeface="Georgia" pitchFamily="18" charset="0"/>
            </a:endParaRPr>
          </a:p>
        </p:txBody>
      </p:sp>
      <p:sp>
        <p:nvSpPr>
          <p:cNvPr id="18444" name="object 18"/>
          <p:cNvSpPr>
            <a:spLocks noChangeArrowheads="1"/>
          </p:cNvSpPr>
          <p:nvPr/>
        </p:nvSpPr>
        <p:spPr bwMode="auto">
          <a:xfrm>
            <a:off x="763588" y="3657600"/>
            <a:ext cx="2360612" cy="1270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5" name="object 19"/>
          <p:cNvSpPr>
            <a:spLocks noChangeArrowheads="1"/>
          </p:cNvSpPr>
          <p:nvPr/>
        </p:nvSpPr>
        <p:spPr bwMode="auto">
          <a:xfrm>
            <a:off x="685800" y="3733800"/>
            <a:ext cx="2374900" cy="11128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6" name="object 20"/>
          <p:cNvSpPr txBox="1">
            <a:spLocks noChangeArrowheads="1"/>
          </p:cNvSpPr>
          <p:nvPr/>
        </p:nvSpPr>
        <p:spPr bwMode="auto">
          <a:xfrm>
            <a:off x="971550" y="3833813"/>
            <a:ext cx="1924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ru-RU" sz="2000">
                <a:solidFill>
                  <a:srgbClr val="FFFFFF"/>
                </a:solidFill>
                <a:latin typeface="Georgia" pitchFamily="18" charset="0"/>
              </a:rPr>
              <a:t>Рассмотрение  проекта  бюджета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18447" name="object 21"/>
          <p:cNvSpPr>
            <a:spLocks noChangeArrowheads="1"/>
          </p:cNvSpPr>
          <p:nvPr/>
        </p:nvSpPr>
        <p:spPr bwMode="auto">
          <a:xfrm>
            <a:off x="763588" y="5486400"/>
            <a:ext cx="2284412" cy="1254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8" name="object 22"/>
          <p:cNvSpPr>
            <a:spLocks noChangeArrowheads="1"/>
          </p:cNvSpPr>
          <p:nvPr/>
        </p:nvSpPr>
        <p:spPr bwMode="auto">
          <a:xfrm>
            <a:off x="711200" y="5567363"/>
            <a:ext cx="2374900" cy="10414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9" name="object 23"/>
          <p:cNvSpPr txBox="1">
            <a:spLocks noChangeArrowheads="1"/>
          </p:cNvSpPr>
          <p:nvPr/>
        </p:nvSpPr>
        <p:spPr bwMode="auto">
          <a:xfrm>
            <a:off x="1008063" y="5803900"/>
            <a:ext cx="161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038"/>
              </a:lnSpc>
            </a:pPr>
            <a:r>
              <a:rPr lang="ru-RU" sz="2000">
                <a:solidFill>
                  <a:srgbClr val="FFFFFF"/>
                </a:solidFill>
                <a:latin typeface="Georgia" pitchFamily="18" charset="0"/>
              </a:rPr>
              <a:t>Утверждение  бюджета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18450" name="object 24"/>
          <p:cNvSpPr txBox="1">
            <a:spLocks noChangeArrowheads="1"/>
          </p:cNvSpPr>
          <p:nvPr/>
        </p:nvSpPr>
        <p:spPr bwMode="auto">
          <a:xfrm>
            <a:off x="3122613" y="2286000"/>
            <a:ext cx="5903912" cy="425450"/>
          </a:xfrm>
          <a:prstGeom prst="rect">
            <a:avLst/>
          </a:prstGeom>
          <a:solidFill>
            <a:srgbClr val="DCE0F4"/>
          </a:solidFill>
          <a:ln w="38100">
            <a:solidFill>
              <a:srgbClr val="30479F"/>
            </a:solidFill>
            <a:miter lim="800000"/>
            <a:headEnd/>
            <a:tailEnd/>
          </a:ln>
        </p:spPr>
        <p:txBody>
          <a:bodyPr lIns="0" tIns="21590" rIns="0" bIns="0">
            <a:spAutoFit/>
          </a:bodyPr>
          <a:lstStyle/>
          <a:p>
            <a:pPr marL="71438">
              <a:spcBef>
                <a:spcPts val="175"/>
              </a:spcBef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Работа по составлению проекта бюджета начинается не  позднее чем за 6 месяцев до начала очередного финансового года.</a:t>
            </a:r>
          </a:p>
        </p:txBody>
      </p:sp>
      <p:sp>
        <p:nvSpPr>
          <p:cNvPr id="18451" name="object 25"/>
          <p:cNvSpPr txBox="1">
            <a:spLocks noChangeArrowheads="1"/>
          </p:cNvSpPr>
          <p:nvPr/>
        </p:nvSpPr>
        <p:spPr bwMode="auto">
          <a:xfrm>
            <a:off x="3124200" y="3124200"/>
            <a:ext cx="5903913" cy="1547218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0" tIns="23495" rIns="0" bIns="0">
            <a:spAutoFit/>
          </a:bodyPr>
          <a:lstStyle/>
          <a:p>
            <a:pPr marL="69850"/>
            <a:r>
              <a:rPr lang="ru-RU" sz="1100" dirty="0">
                <a:latin typeface="Times New Roman" pitchFamily="18" charset="0"/>
              </a:rPr>
              <a:t>Рассмотрение проекта решения о бюджете муниципального образования осуществляется Советом народных депутатов. Совет народных депутатов рассматривает проект решения о бюджете муниципального образования на очередной финансовый год и на плановый период в одном чтении.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Сформированный проект бюджета сельского поселения глава поселения вносит на  рассмотрение Совету народных депутатов муниципального образования не позднее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ноября текущего года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6985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проекту бюджета сельского поселения проводятся публичные слушания. Для этого  проект бюджета размещается на официальном сайте органов местного самоуправления  в сети «Интернет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2" name="object 26"/>
          <p:cNvSpPr txBox="1">
            <a:spLocks noChangeArrowheads="1"/>
          </p:cNvSpPr>
          <p:nvPr/>
        </p:nvSpPr>
        <p:spPr bwMode="auto">
          <a:xfrm>
            <a:off x="3121025" y="5300663"/>
            <a:ext cx="5905500" cy="1155700"/>
          </a:xfrm>
          <a:prstGeom prst="rect">
            <a:avLst/>
          </a:prstGeom>
          <a:solidFill>
            <a:srgbClr val="FBD9D2"/>
          </a:solidFill>
          <a:ln w="38100">
            <a:solidFill>
              <a:srgbClr val="F04123"/>
            </a:solidFill>
            <a:miter lim="800000"/>
            <a:headEnd/>
            <a:tailEnd/>
          </a:ln>
        </p:spPr>
        <p:txBody>
          <a:bodyPr lIns="0" tIns="22860" rIns="0" bIns="0">
            <a:spAutoFit/>
          </a:bodyPr>
          <a:lstStyle/>
          <a:p>
            <a:pPr marL="71438">
              <a:spcBef>
                <a:spcPts val="175"/>
              </a:spcBef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Бюджет сельского поселения утверждается Советом народных депутатов муниципального образования в  форме решения.</a:t>
            </a:r>
          </a:p>
          <a:p>
            <a:pPr marL="71438"/>
            <a:r>
              <a:rPr lang="ru-RU" sz="1200">
                <a:latin typeface="Times New Roman" pitchFamily="18" charset="0"/>
                <a:cs typeface="Times New Roman" pitchFamily="18" charset="0"/>
              </a:rPr>
              <a:t>Принятое Советом народных депутатов муниципального образования поселок Уршельский (сельское поселение) Решение о бюджете муниципального образования подлежит обнародованию на официальном сайте муниципального образования  в сети «Интернет».</a:t>
            </a:r>
          </a:p>
        </p:txBody>
      </p:sp>
      <p:sp>
        <p:nvSpPr>
          <p:cNvPr id="18453" name="object 27"/>
          <p:cNvSpPr>
            <a:spLocks noChangeArrowheads="1"/>
          </p:cNvSpPr>
          <p:nvPr/>
        </p:nvSpPr>
        <p:spPr bwMode="auto">
          <a:xfrm>
            <a:off x="0" y="0"/>
            <a:ext cx="2398713" cy="184626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6"/>
          <p:cNvSpPr>
            <a:spLocks noGrp="1"/>
          </p:cNvSpPr>
          <p:nvPr>
            <p:ph type="title"/>
          </p:nvPr>
        </p:nvSpPr>
        <p:spPr>
          <a:xfrm>
            <a:off x="595313" y="141288"/>
            <a:ext cx="8285162" cy="369887"/>
          </a:xfrm>
        </p:spPr>
        <p:txBody>
          <a:bodyPr/>
          <a:lstStyle/>
          <a:p>
            <a:pPr marL="12700" eaLnBrk="1" hangingPunct="1"/>
            <a:r>
              <a:rPr lang="ru-RU" sz="2400" b="0" smtClean="0">
                <a:solidFill>
                  <a:srgbClr val="000000"/>
                </a:solidFill>
                <a:latin typeface="Constantia" pitchFamily="18" charset="0"/>
              </a:rPr>
              <a:t>Основные характеристики бюджета поселения, тыс.рублей</a:t>
            </a:r>
            <a:endParaRPr lang="ru-RU" sz="2400" smtClean="0">
              <a:latin typeface="Constantia" pitchFamily="18" charset="0"/>
            </a:endParaRPr>
          </a:p>
        </p:txBody>
      </p:sp>
      <p:graphicFrame>
        <p:nvGraphicFramePr>
          <p:cNvPr id="20540" name="Group 60"/>
          <p:cNvGraphicFramePr>
            <a:graphicFrameLocks noGrp="1"/>
          </p:cNvGraphicFramePr>
          <p:nvPr/>
        </p:nvGraphicFramePr>
        <p:xfrm>
          <a:off x="457200" y="1066800"/>
          <a:ext cx="8229600" cy="4782250"/>
        </p:xfrm>
        <a:graphic>
          <a:graphicData uri="http://schemas.openxmlformats.org/drawingml/2006/table">
            <a:tbl>
              <a:tblPr/>
              <a:tblGrid>
                <a:gridCol w="3013075"/>
                <a:gridCol w="1970088"/>
                <a:gridCol w="1624012"/>
                <a:gridCol w="1622425"/>
              </a:tblGrid>
              <a:tr h="603250">
                <a:tc rowSpan="2"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58516,3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34649,1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37667,0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6938,6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7056,6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7174,6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51577,7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27592,5</a:t>
                      </a:r>
                    </a:p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30492,4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Расходы,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58516,3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34649,1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37667,0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Дефицит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Источники финансирования дефицита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3"/>
          <p:cNvSpPr>
            <a:spLocks noChangeArrowheads="1"/>
          </p:cNvSpPr>
          <p:nvPr/>
        </p:nvSpPr>
        <p:spPr bwMode="auto">
          <a:xfrm>
            <a:off x="152400" y="914400"/>
            <a:ext cx="8839200" cy="5029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9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0" name="object 6"/>
          <p:cNvSpPr>
            <a:spLocks noChangeArrowheads="1"/>
          </p:cNvSpPr>
          <p:nvPr/>
        </p:nvSpPr>
        <p:spPr bwMode="auto">
          <a:xfrm>
            <a:off x="1219200" y="228600"/>
            <a:ext cx="6081713" cy="5127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7"/>
          <p:cNvSpPr>
            <a:spLocks/>
          </p:cNvSpPr>
          <p:nvPr/>
        </p:nvSpPr>
        <p:spPr bwMode="auto">
          <a:xfrm>
            <a:off x="1258888" y="261938"/>
            <a:ext cx="6051550" cy="369887"/>
          </a:xfrm>
          <a:custGeom>
            <a:avLst/>
            <a:gdLst>
              <a:gd name="T0" fmla="*/ 0 w 6050280"/>
              <a:gd name="T1" fmla="*/ 366539 h 370840"/>
              <a:gd name="T2" fmla="*/ 6055351 w 6050280"/>
              <a:gd name="T3" fmla="*/ 366539 h 370840"/>
              <a:gd name="T4" fmla="*/ 6055351 w 6050280"/>
              <a:gd name="T5" fmla="*/ 0 h 370840"/>
              <a:gd name="T6" fmla="*/ 0 w 6050280"/>
              <a:gd name="T7" fmla="*/ 0 h 370840"/>
              <a:gd name="T8" fmla="*/ 0 w 6050280"/>
              <a:gd name="T9" fmla="*/ 366539 h 370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0280"/>
              <a:gd name="T16" fmla="*/ 0 h 370840"/>
              <a:gd name="T17" fmla="*/ 6050280 w 6050280"/>
              <a:gd name="T18" fmla="*/ 370840 h 370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0280" h="370840">
                <a:moveTo>
                  <a:pt x="0" y="370331"/>
                </a:moveTo>
                <a:lnTo>
                  <a:pt x="6050279" y="370331"/>
                </a:lnTo>
                <a:lnTo>
                  <a:pt x="605027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2" name="object 8"/>
          <p:cNvSpPr>
            <a:spLocks/>
          </p:cNvSpPr>
          <p:nvPr/>
        </p:nvSpPr>
        <p:spPr bwMode="auto">
          <a:xfrm>
            <a:off x="1258888" y="261938"/>
            <a:ext cx="6051550" cy="369887"/>
          </a:xfrm>
          <a:custGeom>
            <a:avLst/>
            <a:gdLst>
              <a:gd name="T0" fmla="*/ 0 w 6050280"/>
              <a:gd name="T1" fmla="*/ 366539 h 370840"/>
              <a:gd name="T2" fmla="*/ 6055351 w 6050280"/>
              <a:gd name="T3" fmla="*/ 366539 h 370840"/>
              <a:gd name="T4" fmla="*/ 6055351 w 6050280"/>
              <a:gd name="T5" fmla="*/ 0 h 370840"/>
              <a:gd name="T6" fmla="*/ 0 w 6050280"/>
              <a:gd name="T7" fmla="*/ 0 h 370840"/>
              <a:gd name="T8" fmla="*/ 0 w 6050280"/>
              <a:gd name="T9" fmla="*/ 366539 h 370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0280"/>
              <a:gd name="T16" fmla="*/ 0 h 370840"/>
              <a:gd name="T17" fmla="*/ 6050280 w 6050280"/>
              <a:gd name="T18" fmla="*/ 370840 h 370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0280" h="370840">
                <a:moveTo>
                  <a:pt x="0" y="370331"/>
                </a:moveTo>
                <a:lnTo>
                  <a:pt x="6050279" y="370331"/>
                </a:lnTo>
                <a:lnTo>
                  <a:pt x="605027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9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53200" cy="390525"/>
          </a:xfrm>
        </p:spPr>
        <p:txBody>
          <a:bodyPr tIns="116458"/>
          <a:lstStyle/>
          <a:p>
            <a:pPr marL="1050925" eaLnBrk="1" hangingPunct="1"/>
            <a:r>
              <a:rPr lang="ru-RU" sz="1800" b="0" smtClean="0">
                <a:solidFill>
                  <a:srgbClr val="FFFFFF"/>
                </a:solidFill>
                <a:latin typeface="Georgia" pitchFamily="18" charset="0"/>
              </a:rPr>
              <a:t>Динамика доходов бюджета сельского поселения</a:t>
            </a:r>
            <a:endParaRPr lang="ru-RU" sz="1800" smtClean="0">
              <a:latin typeface="Georgia" pitchFamily="18" charset="0"/>
            </a:endParaRP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152400" y="1752600"/>
          <a:ext cx="8848725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Диаграмма" r:id="rId8" imgW="8848745" imgH="5515020" progId="Excel.Chart.8">
                  <p:embed/>
                </p:oleObj>
              </mc:Choice>
              <mc:Fallback>
                <p:oleObj name="Диаграмма" r:id="rId8" imgW="8848745" imgH="5515020" progId="Excel.Char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848725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3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4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5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6" name="object 6"/>
          <p:cNvSpPr>
            <a:spLocks noChangeArrowheads="1"/>
          </p:cNvSpPr>
          <p:nvPr/>
        </p:nvSpPr>
        <p:spPr bwMode="auto">
          <a:xfrm>
            <a:off x="257175" y="106363"/>
            <a:ext cx="8266113" cy="966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7" name="object 7"/>
          <p:cNvSpPr>
            <a:spLocks/>
          </p:cNvSpPr>
          <p:nvPr/>
        </p:nvSpPr>
        <p:spPr bwMode="auto">
          <a:xfrm>
            <a:off x="252413" y="115888"/>
            <a:ext cx="8281987" cy="833437"/>
          </a:xfrm>
          <a:custGeom>
            <a:avLst/>
            <a:gdLst>
              <a:gd name="T0" fmla="*/ 0 w 8281670"/>
              <a:gd name="T1" fmla="*/ 835918 h 832485"/>
              <a:gd name="T2" fmla="*/ 8282683 w 8281670"/>
              <a:gd name="T3" fmla="*/ 835918 h 832485"/>
              <a:gd name="T4" fmla="*/ 8282683 w 8281670"/>
              <a:gd name="T5" fmla="*/ 0 h 832485"/>
              <a:gd name="T6" fmla="*/ 0 w 8281670"/>
              <a:gd name="T7" fmla="*/ 0 h 832485"/>
              <a:gd name="T8" fmla="*/ 0 w 8281670"/>
              <a:gd name="T9" fmla="*/ 835918 h 832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1670"/>
              <a:gd name="T16" fmla="*/ 0 h 832485"/>
              <a:gd name="T17" fmla="*/ 8281670 w 8281670"/>
              <a:gd name="T18" fmla="*/ 832485 h 832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1670" h="832485">
                <a:moveTo>
                  <a:pt x="0" y="832104"/>
                </a:moveTo>
                <a:lnTo>
                  <a:pt x="8281416" y="832104"/>
                </a:lnTo>
                <a:lnTo>
                  <a:pt x="8281416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5ECC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8" name="object 8"/>
          <p:cNvSpPr>
            <a:spLocks/>
          </p:cNvSpPr>
          <p:nvPr/>
        </p:nvSpPr>
        <p:spPr bwMode="auto">
          <a:xfrm>
            <a:off x="252413" y="115888"/>
            <a:ext cx="8662987" cy="833437"/>
          </a:xfrm>
          <a:custGeom>
            <a:avLst/>
            <a:gdLst>
              <a:gd name="T0" fmla="*/ 0 w 8281670"/>
              <a:gd name="T1" fmla="*/ 835918 h 832485"/>
              <a:gd name="T2" fmla="*/ 9915250 w 8281670"/>
              <a:gd name="T3" fmla="*/ 835918 h 832485"/>
              <a:gd name="T4" fmla="*/ 9915250 w 8281670"/>
              <a:gd name="T5" fmla="*/ 0 h 832485"/>
              <a:gd name="T6" fmla="*/ 0 w 8281670"/>
              <a:gd name="T7" fmla="*/ 0 h 832485"/>
              <a:gd name="T8" fmla="*/ 0 w 8281670"/>
              <a:gd name="T9" fmla="*/ 835918 h 832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1670"/>
              <a:gd name="T16" fmla="*/ 0 h 832485"/>
              <a:gd name="T17" fmla="*/ 8281670 w 8281670"/>
              <a:gd name="T18" fmla="*/ 832485 h 832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1670" h="832485">
                <a:moveTo>
                  <a:pt x="0" y="832104"/>
                </a:moveTo>
                <a:lnTo>
                  <a:pt x="8281416" y="832104"/>
                </a:lnTo>
                <a:lnTo>
                  <a:pt x="8281416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9" name="object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7100" cy="365125"/>
          </a:xfrm>
        </p:spPr>
        <p:txBody>
          <a:bodyPr/>
          <a:lstStyle/>
          <a:p>
            <a:pPr marL="1454150" eaLnBrk="1" hangingPunct="1"/>
            <a:r>
              <a:rPr lang="ru-RU" sz="2400" b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на 2021 год, тыс.рублей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object 11"/>
          <p:cNvSpPr txBox="1">
            <a:spLocks noChangeArrowheads="1"/>
          </p:cNvSpPr>
          <p:nvPr/>
        </p:nvSpPr>
        <p:spPr bwMode="auto">
          <a:xfrm>
            <a:off x="3571875" y="4406900"/>
            <a:ext cx="68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/>
              <a:t>.</a:t>
            </a:r>
            <a:endParaRPr lang="ru-RU" sz="1200"/>
          </a:p>
        </p:txBody>
      </p:sp>
      <p:sp>
        <p:nvSpPr>
          <p:cNvPr id="12" name="object 12"/>
          <p:cNvSpPr txBox="1"/>
          <p:nvPr/>
        </p:nvSpPr>
        <p:spPr>
          <a:xfrm>
            <a:off x="2058988" y="6351588"/>
            <a:ext cx="1914525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5" dirty="0">
                <a:latin typeface="Arial"/>
                <a:cs typeface="Arial"/>
              </a:rPr>
              <a:t>* </a:t>
            </a:r>
            <a:r>
              <a:rPr sz="1200" i="1" spc="-10" dirty="0">
                <a:latin typeface="Arial"/>
                <a:cs typeface="Arial"/>
              </a:rPr>
              <a:t>первоначальный</a:t>
            </a:r>
            <a:r>
              <a:rPr sz="1200" i="1" spc="-114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прогноз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152400" y="1066800"/>
          <a:ext cx="8124825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Диаграмма" r:id="rId8" imgW="7524823" imgH="4952880" progId="Excel.Chart.8">
                  <p:embed/>
                </p:oleObj>
              </mc:Choice>
              <mc:Fallback>
                <p:oleObj name="Диаграмма" r:id="rId8" imgW="7524823" imgH="4952880" progId="Excel.Char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124825" cy="535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/>
          <a:p>
            <a:pPr>
              <a:defRPr/>
            </a:pPr>
            <a:fld id="{4BF2BBBE-BDF5-4782-B299-F61490840C6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23562" name="Group 1"/>
          <p:cNvGrpSpPr>
            <a:grpSpLocks noGrp="1"/>
          </p:cNvGrpSpPr>
          <p:nvPr/>
        </p:nvGrpSpPr>
        <p:grpSpPr bwMode="auto">
          <a:xfrm>
            <a:off x="0" y="0"/>
            <a:ext cx="9144000" cy="1066800"/>
            <a:chOff x="0" y="0"/>
            <a:chExt cx="5563" cy="537"/>
          </a:xfrm>
        </p:grpSpPr>
        <p:pic>
          <p:nvPicPr>
            <p:cNvPr id="2356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563" cy="53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23564" name="Rectangle 3"/>
            <p:cNvSpPr>
              <a:spLocks noChangeArrowheads="1"/>
            </p:cNvSpPr>
            <p:nvPr/>
          </p:nvSpPr>
          <p:spPr bwMode="auto">
            <a:xfrm>
              <a:off x="60" y="96"/>
              <a:ext cx="5448" cy="36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en-US" sz="3600">
                  <a:solidFill>
                    <a:srgbClr val="000000"/>
                  </a:solidFill>
                  <a:latin typeface="Constantia" pitchFamily="18" charset="0"/>
                </a:rPr>
                <a:t>Структура доходов бюджета</a:t>
              </a:r>
              <a:r>
                <a:rPr lang="ru-RU" sz="3600">
                  <a:solidFill>
                    <a:srgbClr val="000000"/>
                  </a:solidFill>
                  <a:latin typeface="Constantia" pitchFamily="18" charset="0"/>
                </a:rPr>
                <a:t> на </a:t>
              </a:r>
              <a:r>
                <a:rPr lang="ru-RU" sz="3600">
                  <a:solidFill>
                    <a:srgbClr val="000000"/>
                  </a:solidFill>
                </a:rPr>
                <a:t>2021</a:t>
              </a:r>
              <a:r>
                <a:rPr lang="ru-RU" sz="3600">
                  <a:solidFill>
                    <a:srgbClr val="000000"/>
                  </a:solidFill>
                  <a:latin typeface="Constantia" pitchFamily="18" charset="0"/>
                </a:rPr>
                <a:t> и на плановый период </a:t>
              </a:r>
              <a:r>
                <a:rPr lang="ru-RU" sz="3600">
                  <a:solidFill>
                    <a:srgbClr val="000000"/>
                  </a:solidFill>
                </a:rPr>
                <a:t>2022</a:t>
              </a:r>
              <a:r>
                <a:rPr lang="ru-RU" sz="3600">
                  <a:solidFill>
                    <a:srgbClr val="000000"/>
                  </a:solidFill>
                  <a:latin typeface="Constantia" pitchFamily="18" charset="0"/>
                </a:rPr>
                <a:t> годов</a:t>
              </a:r>
              <a:endParaRPr lang="en-US" sz="36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355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1143000"/>
          <a:ext cx="48514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Диаграмма" r:id="rId4" imgW="4791078" imgH="3743280" progId="Excel.Chart.8">
                  <p:embed/>
                </p:oleObj>
              </mc:Choice>
              <mc:Fallback>
                <p:oleObj name="Диаграмма" r:id="rId4" imgW="4791078" imgH="3743280" progId="Excel.Char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851400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292600" y="3068638"/>
          <a:ext cx="4851400" cy="37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Диаграмма" r:id="rId6" imgW="4791078" imgH="3743280" progId="Excel.Chart.8">
                  <p:embed/>
                </p:oleObj>
              </mc:Choice>
              <mc:Fallback>
                <p:oleObj name="Диаграмма" r:id="rId6" imgW="4791078" imgH="3743280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068638"/>
                        <a:ext cx="4851400" cy="378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3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74" name="object 4"/>
          <p:cNvSpPr>
            <a:spLocks noChangeArrowheads="1"/>
          </p:cNvSpPr>
          <p:nvPr/>
        </p:nvSpPr>
        <p:spPr bwMode="auto">
          <a:xfrm>
            <a:off x="0" y="3733800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75" name="object 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7100" cy="542925"/>
          </a:xfrm>
        </p:spPr>
        <p:txBody>
          <a:bodyPr tIns="177164"/>
          <a:lstStyle/>
          <a:p>
            <a:pPr marL="946150" eaLnBrk="1" hangingPunct="1"/>
            <a:r>
              <a:rPr lang="ru-RU" sz="2400" smtClean="0">
                <a:solidFill>
                  <a:srgbClr val="5868AF"/>
                </a:solidFill>
                <a:latin typeface="Constantia" pitchFamily="18" charset="0"/>
              </a:rPr>
              <a:t>Объем и структура налоговых доходов</a:t>
            </a:r>
            <a:endParaRPr lang="ru-RU" sz="2400" smtClean="0">
              <a:latin typeface="Constantia" pitchFamily="18" charset="0"/>
            </a:endParaRPr>
          </a:p>
        </p:txBody>
      </p:sp>
      <p:sp>
        <p:nvSpPr>
          <p:cNvPr id="24676" name="object 8"/>
          <p:cNvSpPr txBox="1">
            <a:spLocks noChangeArrowheads="1"/>
          </p:cNvSpPr>
          <p:nvPr/>
        </p:nvSpPr>
        <p:spPr bwMode="auto">
          <a:xfrm>
            <a:off x="914400" y="2743200"/>
            <a:ext cx="17383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6200" algn="ctr"/>
            <a:r>
              <a:rPr lang="ru-RU" sz="1100" b="1"/>
              <a:t>5366,0 </a:t>
            </a:r>
            <a:r>
              <a:rPr lang="ru-RU" sz="1100"/>
              <a:t>тыс.руб. – всего  налоговых доходов.</a:t>
            </a:r>
          </a:p>
          <a:p>
            <a:pPr marL="76200" algn="ctr"/>
            <a:r>
              <a:rPr lang="ru-RU" sz="1100"/>
              <a:t>Это составляет </a:t>
            </a:r>
            <a:r>
              <a:rPr lang="ru-RU" sz="1100" b="1"/>
              <a:t>9,17%</a:t>
            </a:r>
          </a:p>
          <a:p>
            <a:pPr marL="76200" algn="ctr"/>
            <a:r>
              <a:rPr lang="ru-RU" sz="1100"/>
              <a:t>в общем объеме доходов.</a:t>
            </a:r>
          </a:p>
        </p:txBody>
      </p:sp>
      <p:sp>
        <p:nvSpPr>
          <p:cNvPr id="24677" name="object 10"/>
          <p:cNvSpPr>
            <a:spLocks/>
          </p:cNvSpPr>
          <p:nvPr/>
        </p:nvSpPr>
        <p:spPr bwMode="auto">
          <a:xfrm>
            <a:off x="4430713" y="3556000"/>
            <a:ext cx="1798637" cy="420688"/>
          </a:xfrm>
          <a:custGeom>
            <a:avLst/>
            <a:gdLst>
              <a:gd name="T0" fmla="*/ 1729436 w 1798320"/>
              <a:gd name="T1" fmla="*/ 0 h 421004"/>
              <a:gd name="T2" fmla="*/ 0 w 1798320"/>
              <a:gd name="T3" fmla="*/ 0 h 421004"/>
              <a:gd name="T4" fmla="*/ 0 w 1798320"/>
              <a:gd name="T5" fmla="*/ 419363 h 421004"/>
              <a:gd name="T6" fmla="*/ 1729436 w 1798320"/>
              <a:gd name="T7" fmla="*/ 419363 h 421004"/>
              <a:gd name="T8" fmla="*/ 1756750 w 1798320"/>
              <a:gd name="T9" fmla="*/ 413872 h 421004"/>
              <a:gd name="T10" fmla="*/ 1779046 w 1798320"/>
              <a:gd name="T11" fmla="*/ 398897 h 421004"/>
              <a:gd name="T12" fmla="*/ 1794077 w 1798320"/>
              <a:gd name="T13" fmla="*/ 376682 h 421004"/>
              <a:gd name="T14" fmla="*/ 1799588 w 1798320"/>
              <a:gd name="T15" fmla="*/ 349469 h 421004"/>
              <a:gd name="T16" fmla="*/ 1799588 w 1798320"/>
              <a:gd name="T17" fmla="*/ 69893 h 421004"/>
              <a:gd name="T18" fmla="*/ 1794077 w 1798320"/>
              <a:gd name="T19" fmla="*/ 42680 h 421004"/>
              <a:gd name="T20" fmla="*/ 1779046 w 1798320"/>
              <a:gd name="T21" fmla="*/ 20466 h 421004"/>
              <a:gd name="T22" fmla="*/ 1756750 w 1798320"/>
              <a:gd name="T23" fmla="*/ 5490 h 421004"/>
              <a:gd name="T24" fmla="*/ 1729436 w 1798320"/>
              <a:gd name="T25" fmla="*/ 0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28216" y="0"/>
                </a:moveTo>
                <a:lnTo>
                  <a:pt x="0" y="0"/>
                </a:lnTo>
                <a:lnTo>
                  <a:pt x="0" y="420624"/>
                </a:lnTo>
                <a:lnTo>
                  <a:pt x="1728216" y="420624"/>
                </a:lnTo>
                <a:lnTo>
                  <a:pt x="1755511" y="415117"/>
                </a:lnTo>
                <a:lnTo>
                  <a:pt x="1777793" y="400097"/>
                </a:lnTo>
                <a:lnTo>
                  <a:pt x="1792813" y="377815"/>
                </a:lnTo>
                <a:lnTo>
                  <a:pt x="1798320" y="350520"/>
                </a:lnTo>
                <a:lnTo>
                  <a:pt x="1798320" y="70104"/>
                </a:lnTo>
                <a:lnTo>
                  <a:pt x="1792813" y="42808"/>
                </a:lnTo>
                <a:lnTo>
                  <a:pt x="1777793" y="20526"/>
                </a:lnTo>
                <a:lnTo>
                  <a:pt x="1755511" y="5506"/>
                </a:lnTo>
                <a:lnTo>
                  <a:pt x="1728216" y="0"/>
                </a:lnTo>
                <a:close/>
              </a:path>
            </a:pathLst>
          </a:custGeom>
          <a:solidFill>
            <a:srgbClr val="E0F7D0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78" name="object 11"/>
          <p:cNvSpPr>
            <a:spLocks/>
          </p:cNvSpPr>
          <p:nvPr/>
        </p:nvSpPr>
        <p:spPr bwMode="auto">
          <a:xfrm>
            <a:off x="4430713" y="3556000"/>
            <a:ext cx="1798637" cy="420688"/>
          </a:xfrm>
          <a:custGeom>
            <a:avLst/>
            <a:gdLst>
              <a:gd name="T0" fmla="*/ 1799588 w 1798320"/>
              <a:gd name="T1" fmla="*/ 69893 h 421004"/>
              <a:gd name="T2" fmla="*/ 1799588 w 1798320"/>
              <a:gd name="T3" fmla="*/ 349469 h 421004"/>
              <a:gd name="T4" fmla="*/ 1794077 w 1798320"/>
              <a:gd name="T5" fmla="*/ 376682 h 421004"/>
              <a:gd name="T6" fmla="*/ 1779046 w 1798320"/>
              <a:gd name="T7" fmla="*/ 398897 h 421004"/>
              <a:gd name="T8" fmla="*/ 1756750 w 1798320"/>
              <a:gd name="T9" fmla="*/ 413872 h 421004"/>
              <a:gd name="T10" fmla="*/ 1729436 w 1798320"/>
              <a:gd name="T11" fmla="*/ 419363 h 421004"/>
              <a:gd name="T12" fmla="*/ 0 w 1798320"/>
              <a:gd name="T13" fmla="*/ 419363 h 421004"/>
              <a:gd name="T14" fmla="*/ 0 w 1798320"/>
              <a:gd name="T15" fmla="*/ 0 h 421004"/>
              <a:gd name="T16" fmla="*/ 1729436 w 1798320"/>
              <a:gd name="T17" fmla="*/ 0 h 421004"/>
              <a:gd name="T18" fmla="*/ 1756750 w 1798320"/>
              <a:gd name="T19" fmla="*/ 5490 h 421004"/>
              <a:gd name="T20" fmla="*/ 1779046 w 1798320"/>
              <a:gd name="T21" fmla="*/ 20466 h 421004"/>
              <a:gd name="T22" fmla="*/ 1794077 w 1798320"/>
              <a:gd name="T23" fmla="*/ 42680 h 421004"/>
              <a:gd name="T24" fmla="*/ 1799588 w 1798320"/>
              <a:gd name="T25" fmla="*/ 69893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98320" y="70104"/>
                </a:moveTo>
                <a:lnTo>
                  <a:pt x="1798320" y="350520"/>
                </a:lnTo>
                <a:lnTo>
                  <a:pt x="1792813" y="377815"/>
                </a:lnTo>
                <a:lnTo>
                  <a:pt x="1777793" y="400097"/>
                </a:lnTo>
                <a:lnTo>
                  <a:pt x="1755511" y="415117"/>
                </a:lnTo>
                <a:lnTo>
                  <a:pt x="1728216" y="420624"/>
                </a:lnTo>
                <a:lnTo>
                  <a:pt x="0" y="420624"/>
                </a:lnTo>
                <a:lnTo>
                  <a:pt x="0" y="0"/>
                </a:lnTo>
                <a:lnTo>
                  <a:pt x="1728216" y="0"/>
                </a:lnTo>
                <a:lnTo>
                  <a:pt x="1755511" y="5506"/>
                </a:lnTo>
                <a:lnTo>
                  <a:pt x="1777793" y="20526"/>
                </a:lnTo>
                <a:lnTo>
                  <a:pt x="1792813" y="42808"/>
                </a:lnTo>
                <a:lnTo>
                  <a:pt x="1798320" y="70104"/>
                </a:lnTo>
                <a:close/>
              </a:path>
            </a:pathLst>
          </a:custGeom>
          <a:noFill/>
          <a:ln w="9144">
            <a:solidFill>
              <a:srgbClr val="E0F7D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79" name="object 12"/>
          <p:cNvSpPr txBox="1">
            <a:spLocks noChangeArrowheads="1"/>
          </p:cNvSpPr>
          <p:nvPr/>
        </p:nvSpPr>
        <p:spPr bwMode="auto">
          <a:xfrm>
            <a:off x="4476750" y="3589338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225"/>
              </a:lnSpc>
            </a:pPr>
            <a:r>
              <a:rPr lang="ru-RU" sz="1100">
                <a:latin typeface="Georgia" pitchFamily="18" charset="0"/>
              </a:rPr>
              <a:t>•Налог на доходы</a:t>
            </a:r>
          </a:p>
          <a:p>
            <a:pPr marL="12700">
              <a:lnSpc>
                <a:spcPts val="1338"/>
              </a:lnSpc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100">
                <a:latin typeface="Georgia" pitchFamily="18" charset="0"/>
              </a:rPr>
              <a:t>лиц</a:t>
            </a:r>
          </a:p>
        </p:txBody>
      </p:sp>
      <p:sp>
        <p:nvSpPr>
          <p:cNvPr id="24680" name="object 13"/>
          <p:cNvSpPr>
            <a:spLocks noChangeArrowheads="1"/>
          </p:cNvSpPr>
          <p:nvPr/>
        </p:nvSpPr>
        <p:spPr bwMode="auto">
          <a:xfrm>
            <a:off x="3375025" y="3481388"/>
            <a:ext cx="1096963" cy="6334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81" name="object 14"/>
          <p:cNvSpPr txBox="1">
            <a:spLocks noChangeArrowheads="1"/>
          </p:cNvSpPr>
          <p:nvPr/>
        </p:nvSpPr>
        <p:spPr bwMode="auto">
          <a:xfrm>
            <a:off x="3579813" y="3549650"/>
            <a:ext cx="692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</a:rPr>
              <a:t>2211,0</a:t>
            </a:r>
            <a:endParaRPr lang="ru-RU" sz="1400"/>
          </a:p>
          <a:p>
            <a:pPr marL="38100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</a:t>
            </a:r>
            <a:r>
              <a:rPr lang="ru-RU" sz="900">
                <a:solidFill>
                  <a:srgbClr val="FFFFFF"/>
                </a:solidFill>
                <a:latin typeface="Georgia" pitchFamily="18" charset="0"/>
              </a:rPr>
              <a:t>.</a:t>
            </a:r>
            <a:endParaRPr lang="ru-RU" sz="900">
              <a:latin typeface="Georgia" pitchFamily="18" charset="0"/>
            </a:endParaRPr>
          </a:p>
        </p:txBody>
      </p:sp>
      <p:sp>
        <p:nvSpPr>
          <p:cNvPr id="24682" name="object 15"/>
          <p:cNvSpPr>
            <a:spLocks/>
          </p:cNvSpPr>
          <p:nvPr/>
        </p:nvSpPr>
        <p:spPr bwMode="auto">
          <a:xfrm>
            <a:off x="4430713" y="4106863"/>
            <a:ext cx="1798637" cy="420687"/>
          </a:xfrm>
          <a:custGeom>
            <a:avLst/>
            <a:gdLst>
              <a:gd name="T0" fmla="*/ 1729436 w 1798320"/>
              <a:gd name="T1" fmla="*/ 0 h 421004"/>
              <a:gd name="T2" fmla="*/ 0 w 1798320"/>
              <a:gd name="T3" fmla="*/ 0 h 421004"/>
              <a:gd name="T4" fmla="*/ 0 w 1798320"/>
              <a:gd name="T5" fmla="*/ 419359 h 421004"/>
              <a:gd name="T6" fmla="*/ 1729436 w 1798320"/>
              <a:gd name="T7" fmla="*/ 419359 h 421004"/>
              <a:gd name="T8" fmla="*/ 1756750 w 1798320"/>
              <a:gd name="T9" fmla="*/ 413868 h 421004"/>
              <a:gd name="T10" fmla="*/ 1779046 w 1798320"/>
              <a:gd name="T11" fmla="*/ 398893 h 421004"/>
              <a:gd name="T12" fmla="*/ 1794077 w 1798320"/>
              <a:gd name="T13" fmla="*/ 376679 h 421004"/>
              <a:gd name="T14" fmla="*/ 1799588 w 1798320"/>
              <a:gd name="T15" fmla="*/ 349465 h 421004"/>
              <a:gd name="T16" fmla="*/ 1799588 w 1798320"/>
              <a:gd name="T17" fmla="*/ 69892 h 421004"/>
              <a:gd name="T18" fmla="*/ 1794077 w 1798320"/>
              <a:gd name="T19" fmla="*/ 42680 h 421004"/>
              <a:gd name="T20" fmla="*/ 1779046 w 1798320"/>
              <a:gd name="T21" fmla="*/ 20466 h 421004"/>
              <a:gd name="T22" fmla="*/ 1756750 w 1798320"/>
              <a:gd name="T23" fmla="*/ 5490 h 421004"/>
              <a:gd name="T24" fmla="*/ 1729436 w 1798320"/>
              <a:gd name="T25" fmla="*/ 0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28216" y="0"/>
                </a:moveTo>
                <a:lnTo>
                  <a:pt x="0" y="0"/>
                </a:lnTo>
                <a:lnTo>
                  <a:pt x="0" y="420624"/>
                </a:lnTo>
                <a:lnTo>
                  <a:pt x="1728216" y="420624"/>
                </a:lnTo>
                <a:lnTo>
                  <a:pt x="1755511" y="415117"/>
                </a:lnTo>
                <a:lnTo>
                  <a:pt x="1777793" y="400097"/>
                </a:lnTo>
                <a:lnTo>
                  <a:pt x="1792813" y="377815"/>
                </a:lnTo>
                <a:lnTo>
                  <a:pt x="1798320" y="350520"/>
                </a:lnTo>
                <a:lnTo>
                  <a:pt x="1798320" y="70104"/>
                </a:lnTo>
                <a:lnTo>
                  <a:pt x="1792813" y="42808"/>
                </a:lnTo>
                <a:lnTo>
                  <a:pt x="1777793" y="20526"/>
                </a:lnTo>
                <a:lnTo>
                  <a:pt x="1755511" y="5506"/>
                </a:lnTo>
                <a:lnTo>
                  <a:pt x="1728216" y="0"/>
                </a:lnTo>
                <a:close/>
              </a:path>
            </a:pathLst>
          </a:custGeom>
          <a:solidFill>
            <a:srgbClr val="D6F5D1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83" name="object 16"/>
          <p:cNvSpPr>
            <a:spLocks/>
          </p:cNvSpPr>
          <p:nvPr/>
        </p:nvSpPr>
        <p:spPr bwMode="auto">
          <a:xfrm>
            <a:off x="4430713" y="4106863"/>
            <a:ext cx="1798637" cy="420687"/>
          </a:xfrm>
          <a:custGeom>
            <a:avLst/>
            <a:gdLst>
              <a:gd name="T0" fmla="*/ 1799588 w 1798320"/>
              <a:gd name="T1" fmla="*/ 69892 h 421004"/>
              <a:gd name="T2" fmla="*/ 1799588 w 1798320"/>
              <a:gd name="T3" fmla="*/ 349465 h 421004"/>
              <a:gd name="T4" fmla="*/ 1794077 w 1798320"/>
              <a:gd name="T5" fmla="*/ 376679 h 421004"/>
              <a:gd name="T6" fmla="*/ 1779046 w 1798320"/>
              <a:gd name="T7" fmla="*/ 398893 h 421004"/>
              <a:gd name="T8" fmla="*/ 1756750 w 1798320"/>
              <a:gd name="T9" fmla="*/ 413868 h 421004"/>
              <a:gd name="T10" fmla="*/ 1729436 w 1798320"/>
              <a:gd name="T11" fmla="*/ 419359 h 421004"/>
              <a:gd name="T12" fmla="*/ 0 w 1798320"/>
              <a:gd name="T13" fmla="*/ 419359 h 421004"/>
              <a:gd name="T14" fmla="*/ 0 w 1798320"/>
              <a:gd name="T15" fmla="*/ 0 h 421004"/>
              <a:gd name="T16" fmla="*/ 1729436 w 1798320"/>
              <a:gd name="T17" fmla="*/ 0 h 421004"/>
              <a:gd name="T18" fmla="*/ 1756750 w 1798320"/>
              <a:gd name="T19" fmla="*/ 5490 h 421004"/>
              <a:gd name="T20" fmla="*/ 1779046 w 1798320"/>
              <a:gd name="T21" fmla="*/ 20466 h 421004"/>
              <a:gd name="T22" fmla="*/ 1794077 w 1798320"/>
              <a:gd name="T23" fmla="*/ 42680 h 421004"/>
              <a:gd name="T24" fmla="*/ 1799588 w 1798320"/>
              <a:gd name="T25" fmla="*/ 69892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98320" y="70104"/>
                </a:moveTo>
                <a:lnTo>
                  <a:pt x="1798320" y="350520"/>
                </a:lnTo>
                <a:lnTo>
                  <a:pt x="1792813" y="377815"/>
                </a:lnTo>
                <a:lnTo>
                  <a:pt x="1777793" y="400097"/>
                </a:lnTo>
                <a:lnTo>
                  <a:pt x="1755511" y="415117"/>
                </a:lnTo>
                <a:lnTo>
                  <a:pt x="1728216" y="420624"/>
                </a:lnTo>
                <a:lnTo>
                  <a:pt x="0" y="420624"/>
                </a:lnTo>
                <a:lnTo>
                  <a:pt x="0" y="0"/>
                </a:lnTo>
                <a:lnTo>
                  <a:pt x="1728216" y="0"/>
                </a:lnTo>
                <a:lnTo>
                  <a:pt x="1755511" y="5506"/>
                </a:lnTo>
                <a:lnTo>
                  <a:pt x="1777793" y="20526"/>
                </a:lnTo>
                <a:lnTo>
                  <a:pt x="1792813" y="42808"/>
                </a:lnTo>
                <a:lnTo>
                  <a:pt x="1798320" y="70104"/>
                </a:lnTo>
                <a:close/>
              </a:path>
            </a:pathLst>
          </a:custGeom>
          <a:noFill/>
          <a:ln w="9143">
            <a:solidFill>
              <a:srgbClr val="D6F5D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object 17"/>
          <p:cNvSpPr txBox="1"/>
          <p:nvPr/>
        </p:nvSpPr>
        <p:spPr>
          <a:xfrm>
            <a:off x="4476750" y="4211638"/>
            <a:ext cx="1557338" cy="195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0" indent="-1143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27000" algn="l"/>
              </a:tabLst>
              <a:defRPr/>
            </a:pPr>
            <a:r>
              <a:rPr sz="1200" dirty="0">
                <a:latin typeface="Times New Roman"/>
                <a:cs typeface="Times New Roman"/>
              </a:rPr>
              <a:t>Налоги на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имущество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685" name="object 18"/>
          <p:cNvSpPr>
            <a:spLocks noChangeArrowheads="1"/>
          </p:cNvSpPr>
          <p:nvPr/>
        </p:nvSpPr>
        <p:spPr bwMode="auto">
          <a:xfrm>
            <a:off x="3375025" y="4032250"/>
            <a:ext cx="1096963" cy="633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86" name="object 19"/>
          <p:cNvSpPr txBox="1">
            <a:spLocks noChangeArrowheads="1"/>
          </p:cNvSpPr>
          <p:nvPr/>
        </p:nvSpPr>
        <p:spPr bwMode="auto">
          <a:xfrm>
            <a:off x="3570288" y="4102100"/>
            <a:ext cx="709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</a:rPr>
              <a:t>3222,0</a:t>
            </a:r>
            <a:endParaRPr lang="ru-RU" sz="1400"/>
          </a:p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4687" name="object 25"/>
          <p:cNvSpPr>
            <a:spLocks/>
          </p:cNvSpPr>
          <p:nvPr/>
        </p:nvSpPr>
        <p:spPr bwMode="auto">
          <a:xfrm>
            <a:off x="4419600" y="4648200"/>
            <a:ext cx="1798638" cy="420688"/>
          </a:xfrm>
          <a:custGeom>
            <a:avLst/>
            <a:gdLst>
              <a:gd name="T0" fmla="*/ 1729438 w 1798320"/>
              <a:gd name="T1" fmla="*/ 0 h 421004"/>
              <a:gd name="T2" fmla="*/ 0 w 1798320"/>
              <a:gd name="T3" fmla="*/ 0 h 421004"/>
              <a:gd name="T4" fmla="*/ 0 w 1798320"/>
              <a:gd name="T5" fmla="*/ 419363 h 421004"/>
              <a:gd name="T6" fmla="*/ 1729438 w 1798320"/>
              <a:gd name="T7" fmla="*/ 419363 h 421004"/>
              <a:gd name="T8" fmla="*/ 1756752 w 1798320"/>
              <a:gd name="T9" fmla="*/ 413868 h 421004"/>
              <a:gd name="T10" fmla="*/ 1779048 w 1798320"/>
              <a:gd name="T11" fmla="*/ 398888 h 421004"/>
              <a:gd name="T12" fmla="*/ 1794079 w 1798320"/>
              <a:gd name="T13" fmla="*/ 376671 h 421004"/>
              <a:gd name="T14" fmla="*/ 1799590 w 1798320"/>
              <a:gd name="T15" fmla="*/ 349469 h 421004"/>
              <a:gd name="T16" fmla="*/ 1799590 w 1798320"/>
              <a:gd name="T17" fmla="*/ 69893 h 421004"/>
              <a:gd name="T18" fmla="*/ 1794079 w 1798320"/>
              <a:gd name="T19" fmla="*/ 42680 h 421004"/>
              <a:gd name="T20" fmla="*/ 1779048 w 1798320"/>
              <a:gd name="T21" fmla="*/ 20466 h 421004"/>
              <a:gd name="T22" fmla="*/ 1756752 w 1798320"/>
              <a:gd name="T23" fmla="*/ 5490 h 421004"/>
              <a:gd name="T24" fmla="*/ 1729438 w 1798320"/>
              <a:gd name="T25" fmla="*/ 0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28216" y="0"/>
                </a:moveTo>
                <a:lnTo>
                  <a:pt x="0" y="0"/>
                </a:lnTo>
                <a:lnTo>
                  <a:pt x="0" y="420624"/>
                </a:lnTo>
                <a:lnTo>
                  <a:pt x="1728216" y="420624"/>
                </a:lnTo>
                <a:lnTo>
                  <a:pt x="1755511" y="415113"/>
                </a:lnTo>
                <a:lnTo>
                  <a:pt x="1777793" y="400088"/>
                </a:lnTo>
                <a:lnTo>
                  <a:pt x="1792813" y="377804"/>
                </a:lnTo>
                <a:lnTo>
                  <a:pt x="1798320" y="350520"/>
                </a:lnTo>
                <a:lnTo>
                  <a:pt x="1798320" y="70104"/>
                </a:lnTo>
                <a:lnTo>
                  <a:pt x="1792813" y="42808"/>
                </a:lnTo>
                <a:lnTo>
                  <a:pt x="1777793" y="20526"/>
                </a:lnTo>
                <a:lnTo>
                  <a:pt x="1755511" y="5506"/>
                </a:lnTo>
                <a:lnTo>
                  <a:pt x="1728216" y="0"/>
                </a:lnTo>
                <a:close/>
              </a:path>
            </a:pathLst>
          </a:custGeom>
          <a:solidFill>
            <a:srgbClr val="D1EFD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88" name="object 26"/>
          <p:cNvSpPr>
            <a:spLocks/>
          </p:cNvSpPr>
          <p:nvPr/>
        </p:nvSpPr>
        <p:spPr bwMode="auto">
          <a:xfrm>
            <a:off x="4430713" y="5210175"/>
            <a:ext cx="1798637" cy="420688"/>
          </a:xfrm>
          <a:custGeom>
            <a:avLst/>
            <a:gdLst>
              <a:gd name="T0" fmla="*/ 1799588 w 1798320"/>
              <a:gd name="T1" fmla="*/ 69893 h 421004"/>
              <a:gd name="T2" fmla="*/ 1799588 w 1798320"/>
              <a:gd name="T3" fmla="*/ 349469 h 421004"/>
              <a:gd name="T4" fmla="*/ 1794077 w 1798320"/>
              <a:gd name="T5" fmla="*/ 376671 h 421004"/>
              <a:gd name="T6" fmla="*/ 1779046 w 1798320"/>
              <a:gd name="T7" fmla="*/ 398888 h 421004"/>
              <a:gd name="T8" fmla="*/ 1756750 w 1798320"/>
              <a:gd name="T9" fmla="*/ 413868 h 421004"/>
              <a:gd name="T10" fmla="*/ 1729436 w 1798320"/>
              <a:gd name="T11" fmla="*/ 419363 h 421004"/>
              <a:gd name="T12" fmla="*/ 0 w 1798320"/>
              <a:gd name="T13" fmla="*/ 419363 h 421004"/>
              <a:gd name="T14" fmla="*/ 0 w 1798320"/>
              <a:gd name="T15" fmla="*/ 0 h 421004"/>
              <a:gd name="T16" fmla="*/ 1729436 w 1798320"/>
              <a:gd name="T17" fmla="*/ 0 h 421004"/>
              <a:gd name="T18" fmla="*/ 1756750 w 1798320"/>
              <a:gd name="T19" fmla="*/ 5490 h 421004"/>
              <a:gd name="T20" fmla="*/ 1779046 w 1798320"/>
              <a:gd name="T21" fmla="*/ 20466 h 421004"/>
              <a:gd name="T22" fmla="*/ 1794077 w 1798320"/>
              <a:gd name="T23" fmla="*/ 42680 h 421004"/>
              <a:gd name="T24" fmla="*/ 1799588 w 1798320"/>
              <a:gd name="T25" fmla="*/ 69893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8320"/>
              <a:gd name="T40" fmla="*/ 0 h 421004"/>
              <a:gd name="T41" fmla="*/ 1798320 w 1798320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8320" h="421004">
                <a:moveTo>
                  <a:pt x="1798320" y="70104"/>
                </a:moveTo>
                <a:lnTo>
                  <a:pt x="1798320" y="350520"/>
                </a:lnTo>
                <a:lnTo>
                  <a:pt x="1792813" y="377804"/>
                </a:lnTo>
                <a:lnTo>
                  <a:pt x="1777793" y="400088"/>
                </a:lnTo>
                <a:lnTo>
                  <a:pt x="1755511" y="415113"/>
                </a:lnTo>
                <a:lnTo>
                  <a:pt x="1728216" y="420624"/>
                </a:lnTo>
                <a:lnTo>
                  <a:pt x="0" y="420624"/>
                </a:lnTo>
                <a:lnTo>
                  <a:pt x="0" y="0"/>
                </a:lnTo>
                <a:lnTo>
                  <a:pt x="1728216" y="0"/>
                </a:lnTo>
                <a:lnTo>
                  <a:pt x="1755511" y="5506"/>
                </a:lnTo>
                <a:lnTo>
                  <a:pt x="1777793" y="20526"/>
                </a:lnTo>
                <a:lnTo>
                  <a:pt x="1792813" y="42808"/>
                </a:lnTo>
                <a:lnTo>
                  <a:pt x="1798320" y="70104"/>
                </a:lnTo>
                <a:close/>
              </a:path>
            </a:pathLst>
          </a:custGeom>
          <a:noFill/>
          <a:ln w="9143">
            <a:solidFill>
              <a:srgbClr val="D1EF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89" name="object 27"/>
          <p:cNvSpPr txBox="1">
            <a:spLocks noChangeArrowheads="1"/>
          </p:cNvSpPr>
          <p:nvPr/>
        </p:nvSpPr>
        <p:spPr bwMode="auto">
          <a:xfrm>
            <a:off x="4572000" y="46482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lnSpc>
                <a:spcPts val="1325"/>
              </a:lnSpc>
              <a:buFontTx/>
              <a:buChar char="•"/>
              <a:tabLst>
                <a:tab pos="127000" algn="l"/>
              </a:tabLs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Государственная</a:t>
            </a:r>
          </a:p>
          <a:p>
            <a:pPr marL="127000" indent="-114300">
              <a:lnSpc>
                <a:spcPts val="1325"/>
              </a:lnSpc>
              <a:tabLst>
                <a:tab pos="127000" algn="l"/>
              </a:tabLst>
            </a:pPr>
            <a:r>
              <a:rPr lang="ru-RU" sz="1200">
                <a:latin typeface="Times New Roman" pitchFamily="18" charset="0"/>
              </a:rPr>
              <a:t>пошлина</a:t>
            </a:r>
          </a:p>
        </p:txBody>
      </p:sp>
      <p:sp>
        <p:nvSpPr>
          <p:cNvPr id="24690" name="object 28"/>
          <p:cNvSpPr>
            <a:spLocks noChangeArrowheads="1"/>
          </p:cNvSpPr>
          <p:nvPr/>
        </p:nvSpPr>
        <p:spPr bwMode="auto">
          <a:xfrm>
            <a:off x="3352800" y="4572000"/>
            <a:ext cx="1096963" cy="660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91" name="object 33"/>
          <p:cNvSpPr txBox="1">
            <a:spLocks noChangeArrowheads="1"/>
          </p:cNvSpPr>
          <p:nvPr/>
        </p:nvSpPr>
        <p:spPr bwMode="auto">
          <a:xfrm>
            <a:off x="3505200" y="4572000"/>
            <a:ext cx="6858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75"/>
              </a:lnSpc>
            </a:pPr>
            <a:r>
              <a:rPr lang="ru-RU" sz="1500">
                <a:solidFill>
                  <a:srgbClr val="FFFFFF"/>
                </a:solidFill>
              </a:rPr>
              <a:t>44,0</a:t>
            </a:r>
            <a:endParaRPr lang="ru-RU" sz="1500"/>
          </a:p>
          <a:p>
            <a:pPr algn="ctr">
              <a:lnSpc>
                <a:spcPts val="1675"/>
              </a:lnSpc>
            </a:pPr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500">
              <a:latin typeface="Georgia" pitchFamily="18" charset="0"/>
            </a:endParaRPr>
          </a:p>
          <a:p>
            <a:pPr algn="ctr">
              <a:lnSpc>
                <a:spcPts val="1550"/>
              </a:lnSpc>
              <a:spcBef>
                <a:spcPts val="1138"/>
              </a:spcBef>
            </a:pPr>
            <a:r>
              <a:rPr lang="ru-RU" sz="800">
                <a:solidFill>
                  <a:srgbClr val="FFFFFF"/>
                </a:solidFill>
                <a:latin typeface="Georgia" pitchFamily="18" charset="0"/>
              </a:rPr>
              <a:t>.</a:t>
            </a:r>
            <a:endParaRPr lang="ru-RU" sz="800">
              <a:latin typeface="Georgia" pitchFamily="18" charset="0"/>
            </a:endParaRPr>
          </a:p>
        </p:txBody>
      </p:sp>
      <p:sp>
        <p:nvSpPr>
          <p:cNvPr id="24692" name="object 34"/>
          <p:cNvSpPr>
            <a:spLocks/>
          </p:cNvSpPr>
          <p:nvPr/>
        </p:nvSpPr>
        <p:spPr bwMode="auto">
          <a:xfrm>
            <a:off x="1339850" y="3556000"/>
            <a:ext cx="1936750" cy="420688"/>
          </a:xfrm>
          <a:custGeom>
            <a:avLst/>
            <a:gdLst>
              <a:gd name="T0" fmla="*/ 1864454 w 1937385"/>
              <a:gd name="T1" fmla="*/ 0 h 421004"/>
              <a:gd name="T2" fmla="*/ 0 w 1937385"/>
              <a:gd name="T3" fmla="*/ 0 h 421004"/>
              <a:gd name="T4" fmla="*/ 0 w 1937385"/>
              <a:gd name="T5" fmla="*/ 419363 h 421004"/>
              <a:gd name="T6" fmla="*/ 1864454 w 1937385"/>
              <a:gd name="T7" fmla="*/ 419363 h 421004"/>
              <a:gd name="T8" fmla="*/ 1891713 w 1937385"/>
              <a:gd name="T9" fmla="*/ 413872 h 421004"/>
              <a:gd name="T10" fmla="*/ 1913965 w 1937385"/>
              <a:gd name="T11" fmla="*/ 398897 h 421004"/>
              <a:gd name="T12" fmla="*/ 1928966 w 1937385"/>
              <a:gd name="T13" fmla="*/ 376682 h 421004"/>
              <a:gd name="T14" fmla="*/ 1934465 w 1937385"/>
              <a:gd name="T15" fmla="*/ 349469 h 421004"/>
              <a:gd name="T16" fmla="*/ 1934465 w 1937385"/>
              <a:gd name="T17" fmla="*/ 69893 h 421004"/>
              <a:gd name="T18" fmla="*/ 1928966 w 1937385"/>
              <a:gd name="T19" fmla="*/ 42680 h 421004"/>
              <a:gd name="T20" fmla="*/ 1913965 w 1937385"/>
              <a:gd name="T21" fmla="*/ 20466 h 421004"/>
              <a:gd name="T22" fmla="*/ 1891713 w 1937385"/>
              <a:gd name="T23" fmla="*/ 5490 h 421004"/>
              <a:gd name="T24" fmla="*/ 1864454 w 1937385"/>
              <a:gd name="T25" fmla="*/ 0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7385"/>
              <a:gd name="T40" fmla="*/ 0 h 421004"/>
              <a:gd name="T41" fmla="*/ 1937385 w 1937385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7385" h="421004">
                <a:moveTo>
                  <a:pt x="1866900" y="0"/>
                </a:moveTo>
                <a:lnTo>
                  <a:pt x="0" y="0"/>
                </a:lnTo>
                <a:lnTo>
                  <a:pt x="0" y="420624"/>
                </a:lnTo>
                <a:lnTo>
                  <a:pt x="1866900" y="420624"/>
                </a:lnTo>
                <a:lnTo>
                  <a:pt x="1894195" y="415117"/>
                </a:lnTo>
                <a:lnTo>
                  <a:pt x="1916477" y="400097"/>
                </a:lnTo>
                <a:lnTo>
                  <a:pt x="1931497" y="377815"/>
                </a:lnTo>
                <a:lnTo>
                  <a:pt x="1937003" y="350520"/>
                </a:lnTo>
                <a:lnTo>
                  <a:pt x="1937003" y="70104"/>
                </a:lnTo>
                <a:lnTo>
                  <a:pt x="1931497" y="42808"/>
                </a:lnTo>
                <a:lnTo>
                  <a:pt x="1916477" y="20526"/>
                </a:lnTo>
                <a:lnTo>
                  <a:pt x="1894195" y="5506"/>
                </a:lnTo>
                <a:lnTo>
                  <a:pt x="1866900" y="0"/>
                </a:lnTo>
                <a:close/>
              </a:path>
            </a:pathLst>
          </a:custGeom>
          <a:solidFill>
            <a:srgbClr val="8BC8F7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3" name="object 35"/>
          <p:cNvSpPr>
            <a:spLocks/>
          </p:cNvSpPr>
          <p:nvPr/>
        </p:nvSpPr>
        <p:spPr bwMode="auto">
          <a:xfrm>
            <a:off x="1339850" y="3556000"/>
            <a:ext cx="1936750" cy="420688"/>
          </a:xfrm>
          <a:custGeom>
            <a:avLst/>
            <a:gdLst>
              <a:gd name="T0" fmla="*/ 1934465 w 1937385"/>
              <a:gd name="T1" fmla="*/ 69893 h 421004"/>
              <a:gd name="T2" fmla="*/ 1934465 w 1937385"/>
              <a:gd name="T3" fmla="*/ 349469 h 421004"/>
              <a:gd name="T4" fmla="*/ 1928966 w 1937385"/>
              <a:gd name="T5" fmla="*/ 376682 h 421004"/>
              <a:gd name="T6" fmla="*/ 1913965 w 1937385"/>
              <a:gd name="T7" fmla="*/ 398897 h 421004"/>
              <a:gd name="T8" fmla="*/ 1891713 w 1937385"/>
              <a:gd name="T9" fmla="*/ 413872 h 421004"/>
              <a:gd name="T10" fmla="*/ 1864454 w 1937385"/>
              <a:gd name="T11" fmla="*/ 419363 h 421004"/>
              <a:gd name="T12" fmla="*/ 0 w 1937385"/>
              <a:gd name="T13" fmla="*/ 419363 h 421004"/>
              <a:gd name="T14" fmla="*/ 0 w 1937385"/>
              <a:gd name="T15" fmla="*/ 0 h 421004"/>
              <a:gd name="T16" fmla="*/ 1864454 w 1937385"/>
              <a:gd name="T17" fmla="*/ 0 h 421004"/>
              <a:gd name="T18" fmla="*/ 1891713 w 1937385"/>
              <a:gd name="T19" fmla="*/ 5490 h 421004"/>
              <a:gd name="T20" fmla="*/ 1913965 w 1937385"/>
              <a:gd name="T21" fmla="*/ 20466 h 421004"/>
              <a:gd name="T22" fmla="*/ 1928966 w 1937385"/>
              <a:gd name="T23" fmla="*/ 42680 h 421004"/>
              <a:gd name="T24" fmla="*/ 1934465 w 1937385"/>
              <a:gd name="T25" fmla="*/ 69893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7385"/>
              <a:gd name="T40" fmla="*/ 0 h 421004"/>
              <a:gd name="T41" fmla="*/ 1937385 w 1937385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7385" h="421004">
                <a:moveTo>
                  <a:pt x="1937003" y="70104"/>
                </a:moveTo>
                <a:lnTo>
                  <a:pt x="1937003" y="350520"/>
                </a:lnTo>
                <a:lnTo>
                  <a:pt x="1931497" y="377815"/>
                </a:lnTo>
                <a:lnTo>
                  <a:pt x="1916477" y="400097"/>
                </a:lnTo>
                <a:lnTo>
                  <a:pt x="1894195" y="415117"/>
                </a:lnTo>
                <a:lnTo>
                  <a:pt x="1866900" y="420624"/>
                </a:lnTo>
                <a:lnTo>
                  <a:pt x="0" y="420624"/>
                </a:lnTo>
                <a:lnTo>
                  <a:pt x="0" y="0"/>
                </a:lnTo>
                <a:lnTo>
                  <a:pt x="1866900" y="0"/>
                </a:lnTo>
                <a:lnTo>
                  <a:pt x="1894195" y="5506"/>
                </a:lnTo>
                <a:lnTo>
                  <a:pt x="1916477" y="20526"/>
                </a:lnTo>
                <a:lnTo>
                  <a:pt x="1931497" y="42808"/>
                </a:lnTo>
                <a:lnTo>
                  <a:pt x="1937003" y="70104"/>
                </a:lnTo>
                <a:close/>
              </a:path>
            </a:pathLst>
          </a:custGeom>
          <a:noFill/>
          <a:ln w="15240">
            <a:solidFill>
              <a:srgbClr val="D2EBF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4" name="object 36"/>
          <p:cNvSpPr txBox="1">
            <a:spLocks noChangeArrowheads="1"/>
          </p:cNvSpPr>
          <p:nvPr/>
        </p:nvSpPr>
        <p:spPr bwMode="auto">
          <a:xfrm>
            <a:off x="1371600" y="3581400"/>
            <a:ext cx="193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0338" indent="-114300">
              <a:lnSpc>
                <a:spcPts val="1325"/>
              </a:lnSpc>
              <a:buFontTx/>
              <a:buChar char="•"/>
              <a:tabLst>
                <a:tab pos="160338" algn="l"/>
              </a:tabLs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00">
                <a:latin typeface="Georgia" pitchFamily="18" charset="0"/>
              </a:rPr>
              <a:t>на доходы</a:t>
            </a:r>
          </a:p>
          <a:p>
            <a:pPr marL="160338" indent="-114300" algn="ctr">
              <a:lnSpc>
                <a:spcPts val="1325"/>
              </a:lnSpc>
              <a:tabLst>
                <a:tab pos="160338" algn="l"/>
              </a:tabLst>
            </a:pPr>
            <a:r>
              <a:rPr lang="ru-RU" sz="1200">
                <a:latin typeface="Georgia" pitchFamily="18" charset="0"/>
              </a:rPr>
              <a:t>физических лиц</a:t>
            </a:r>
          </a:p>
        </p:txBody>
      </p:sp>
      <p:sp>
        <p:nvSpPr>
          <p:cNvPr id="24695" name="object 37"/>
          <p:cNvSpPr>
            <a:spLocks/>
          </p:cNvSpPr>
          <p:nvPr/>
        </p:nvSpPr>
        <p:spPr bwMode="auto">
          <a:xfrm>
            <a:off x="250825" y="3502025"/>
            <a:ext cx="1089025" cy="525463"/>
          </a:xfrm>
          <a:custGeom>
            <a:avLst/>
            <a:gdLst>
              <a:gd name="T0" fmla="*/ 1002843 w 1088390"/>
              <a:gd name="T1" fmla="*/ 0 h 525779"/>
              <a:gd name="T2" fmla="*/ 87833 w 1088390"/>
              <a:gd name="T3" fmla="*/ 0 h 525779"/>
              <a:gd name="T4" fmla="*/ 53643 w 1088390"/>
              <a:gd name="T5" fmla="*/ 6871 h 525779"/>
              <a:gd name="T6" fmla="*/ 25725 w 1088390"/>
              <a:gd name="T7" fmla="*/ 25609 h 525779"/>
              <a:gd name="T8" fmla="*/ 6901 w 1088390"/>
              <a:gd name="T9" fmla="*/ 53396 h 525779"/>
              <a:gd name="T10" fmla="*/ 0 w 1088390"/>
              <a:gd name="T11" fmla="*/ 87418 h 525779"/>
              <a:gd name="T12" fmla="*/ 0 w 1088390"/>
              <a:gd name="T13" fmla="*/ 437098 h 525779"/>
              <a:gd name="T14" fmla="*/ 6901 w 1088390"/>
              <a:gd name="T15" fmla="*/ 471120 h 525779"/>
              <a:gd name="T16" fmla="*/ 25725 w 1088390"/>
              <a:gd name="T17" fmla="*/ 498908 h 525779"/>
              <a:gd name="T18" fmla="*/ 53643 w 1088390"/>
              <a:gd name="T19" fmla="*/ 517645 h 525779"/>
              <a:gd name="T20" fmla="*/ 87833 w 1088390"/>
              <a:gd name="T21" fmla="*/ 524517 h 525779"/>
              <a:gd name="T22" fmla="*/ 1002843 w 1088390"/>
              <a:gd name="T23" fmla="*/ 524517 h 525779"/>
              <a:gd name="T24" fmla="*/ 1037026 w 1088390"/>
              <a:gd name="T25" fmla="*/ 517645 h 525779"/>
              <a:gd name="T26" fmla="*/ 1064948 w 1088390"/>
              <a:gd name="T27" fmla="*/ 498908 h 525779"/>
              <a:gd name="T28" fmla="*/ 1083774 w 1088390"/>
              <a:gd name="T29" fmla="*/ 471120 h 525779"/>
              <a:gd name="T30" fmla="*/ 1090678 w 1088390"/>
              <a:gd name="T31" fmla="*/ 437098 h 525779"/>
              <a:gd name="T32" fmla="*/ 1090678 w 1088390"/>
              <a:gd name="T33" fmla="*/ 87418 h 525779"/>
              <a:gd name="T34" fmla="*/ 1083774 w 1088390"/>
              <a:gd name="T35" fmla="*/ 53396 h 525779"/>
              <a:gd name="T36" fmla="*/ 1064948 w 1088390"/>
              <a:gd name="T37" fmla="*/ 25609 h 525779"/>
              <a:gd name="T38" fmla="*/ 1037026 w 1088390"/>
              <a:gd name="T39" fmla="*/ 6871 h 525779"/>
              <a:gd name="T40" fmla="*/ 1002843 w 1088390"/>
              <a:gd name="T41" fmla="*/ 0 h 5257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8390"/>
              <a:gd name="T64" fmla="*/ 0 h 525779"/>
              <a:gd name="T65" fmla="*/ 1088390 w 1088390"/>
              <a:gd name="T66" fmla="*/ 525779 h 5257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8390" h="525779">
                <a:moveTo>
                  <a:pt x="1000506" y="0"/>
                </a:moveTo>
                <a:lnTo>
                  <a:pt x="87629" y="0"/>
                </a:lnTo>
                <a:lnTo>
                  <a:pt x="53519" y="6887"/>
                </a:lnTo>
                <a:lnTo>
                  <a:pt x="25665" y="25669"/>
                </a:lnTo>
                <a:lnTo>
                  <a:pt x="6885" y="53524"/>
                </a:lnTo>
                <a:lnTo>
                  <a:pt x="0" y="87630"/>
                </a:lnTo>
                <a:lnTo>
                  <a:pt x="0" y="438150"/>
                </a:lnTo>
                <a:lnTo>
                  <a:pt x="6885" y="472255"/>
                </a:lnTo>
                <a:lnTo>
                  <a:pt x="25665" y="500110"/>
                </a:lnTo>
                <a:lnTo>
                  <a:pt x="53519" y="518892"/>
                </a:lnTo>
                <a:lnTo>
                  <a:pt x="87629" y="525780"/>
                </a:lnTo>
                <a:lnTo>
                  <a:pt x="1000506" y="525780"/>
                </a:lnTo>
                <a:lnTo>
                  <a:pt x="1034611" y="518892"/>
                </a:lnTo>
                <a:lnTo>
                  <a:pt x="1062466" y="500110"/>
                </a:lnTo>
                <a:lnTo>
                  <a:pt x="1081248" y="472255"/>
                </a:lnTo>
                <a:lnTo>
                  <a:pt x="1088136" y="438150"/>
                </a:lnTo>
                <a:lnTo>
                  <a:pt x="1088136" y="87630"/>
                </a:lnTo>
                <a:lnTo>
                  <a:pt x="1081248" y="53524"/>
                </a:lnTo>
                <a:lnTo>
                  <a:pt x="1062466" y="25669"/>
                </a:lnTo>
                <a:lnTo>
                  <a:pt x="1034611" y="6887"/>
                </a:lnTo>
                <a:lnTo>
                  <a:pt x="1000506" y="0"/>
                </a:lnTo>
                <a:close/>
              </a:path>
            </a:pathLst>
          </a:custGeom>
          <a:solidFill>
            <a:srgbClr val="0D79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6" name="object 38"/>
          <p:cNvSpPr>
            <a:spLocks/>
          </p:cNvSpPr>
          <p:nvPr/>
        </p:nvSpPr>
        <p:spPr bwMode="auto">
          <a:xfrm>
            <a:off x="228600" y="3505200"/>
            <a:ext cx="1089025" cy="525463"/>
          </a:xfrm>
          <a:custGeom>
            <a:avLst/>
            <a:gdLst>
              <a:gd name="T0" fmla="*/ 0 w 1088390"/>
              <a:gd name="T1" fmla="*/ 87418 h 525779"/>
              <a:gd name="T2" fmla="*/ 6901 w 1088390"/>
              <a:gd name="T3" fmla="*/ 53396 h 525779"/>
              <a:gd name="T4" fmla="*/ 25725 w 1088390"/>
              <a:gd name="T5" fmla="*/ 25609 h 525779"/>
              <a:gd name="T6" fmla="*/ 53643 w 1088390"/>
              <a:gd name="T7" fmla="*/ 6871 h 525779"/>
              <a:gd name="T8" fmla="*/ 87833 w 1088390"/>
              <a:gd name="T9" fmla="*/ 0 h 525779"/>
              <a:gd name="T10" fmla="*/ 1002843 w 1088390"/>
              <a:gd name="T11" fmla="*/ 0 h 525779"/>
              <a:gd name="T12" fmla="*/ 1037026 w 1088390"/>
              <a:gd name="T13" fmla="*/ 6871 h 525779"/>
              <a:gd name="T14" fmla="*/ 1064948 w 1088390"/>
              <a:gd name="T15" fmla="*/ 25609 h 525779"/>
              <a:gd name="T16" fmla="*/ 1083774 w 1088390"/>
              <a:gd name="T17" fmla="*/ 53396 h 525779"/>
              <a:gd name="T18" fmla="*/ 1090678 w 1088390"/>
              <a:gd name="T19" fmla="*/ 87418 h 525779"/>
              <a:gd name="T20" fmla="*/ 1090678 w 1088390"/>
              <a:gd name="T21" fmla="*/ 437098 h 525779"/>
              <a:gd name="T22" fmla="*/ 1083774 w 1088390"/>
              <a:gd name="T23" fmla="*/ 471120 h 525779"/>
              <a:gd name="T24" fmla="*/ 1064948 w 1088390"/>
              <a:gd name="T25" fmla="*/ 498908 h 525779"/>
              <a:gd name="T26" fmla="*/ 1037026 w 1088390"/>
              <a:gd name="T27" fmla="*/ 517645 h 525779"/>
              <a:gd name="T28" fmla="*/ 1002843 w 1088390"/>
              <a:gd name="T29" fmla="*/ 524517 h 525779"/>
              <a:gd name="T30" fmla="*/ 87833 w 1088390"/>
              <a:gd name="T31" fmla="*/ 524517 h 525779"/>
              <a:gd name="T32" fmla="*/ 53643 w 1088390"/>
              <a:gd name="T33" fmla="*/ 517645 h 525779"/>
              <a:gd name="T34" fmla="*/ 25725 w 1088390"/>
              <a:gd name="T35" fmla="*/ 498908 h 525779"/>
              <a:gd name="T36" fmla="*/ 6901 w 1088390"/>
              <a:gd name="T37" fmla="*/ 471120 h 525779"/>
              <a:gd name="T38" fmla="*/ 0 w 1088390"/>
              <a:gd name="T39" fmla="*/ 437098 h 525779"/>
              <a:gd name="T40" fmla="*/ 0 w 1088390"/>
              <a:gd name="T41" fmla="*/ 87418 h 5257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8390"/>
              <a:gd name="T64" fmla="*/ 0 h 525779"/>
              <a:gd name="T65" fmla="*/ 1088390 w 1088390"/>
              <a:gd name="T66" fmla="*/ 525779 h 5257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8390" h="525779">
                <a:moveTo>
                  <a:pt x="0" y="87630"/>
                </a:moveTo>
                <a:lnTo>
                  <a:pt x="6885" y="53524"/>
                </a:lnTo>
                <a:lnTo>
                  <a:pt x="25665" y="25669"/>
                </a:lnTo>
                <a:lnTo>
                  <a:pt x="53519" y="6887"/>
                </a:lnTo>
                <a:lnTo>
                  <a:pt x="87629" y="0"/>
                </a:lnTo>
                <a:lnTo>
                  <a:pt x="1000506" y="0"/>
                </a:lnTo>
                <a:lnTo>
                  <a:pt x="1034611" y="6887"/>
                </a:lnTo>
                <a:lnTo>
                  <a:pt x="1062466" y="25669"/>
                </a:lnTo>
                <a:lnTo>
                  <a:pt x="1081248" y="53524"/>
                </a:lnTo>
                <a:lnTo>
                  <a:pt x="1088136" y="87630"/>
                </a:lnTo>
                <a:lnTo>
                  <a:pt x="1088136" y="438150"/>
                </a:lnTo>
                <a:lnTo>
                  <a:pt x="1081248" y="472255"/>
                </a:lnTo>
                <a:lnTo>
                  <a:pt x="1062466" y="500110"/>
                </a:lnTo>
                <a:lnTo>
                  <a:pt x="1034611" y="518892"/>
                </a:lnTo>
                <a:lnTo>
                  <a:pt x="1000506" y="525780"/>
                </a:lnTo>
                <a:lnTo>
                  <a:pt x="87629" y="525780"/>
                </a:lnTo>
                <a:lnTo>
                  <a:pt x="53519" y="518892"/>
                </a:lnTo>
                <a:lnTo>
                  <a:pt x="25665" y="500110"/>
                </a:lnTo>
                <a:lnTo>
                  <a:pt x="6885" y="472255"/>
                </a:lnTo>
                <a:lnTo>
                  <a:pt x="0" y="438150"/>
                </a:lnTo>
                <a:lnTo>
                  <a:pt x="0" y="8763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7" name="object 39"/>
          <p:cNvSpPr>
            <a:spLocks/>
          </p:cNvSpPr>
          <p:nvPr/>
        </p:nvSpPr>
        <p:spPr bwMode="auto">
          <a:xfrm>
            <a:off x="1339850" y="4106863"/>
            <a:ext cx="1936750" cy="420687"/>
          </a:xfrm>
          <a:custGeom>
            <a:avLst/>
            <a:gdLst>
              <a:gd name="T0" fmla="*/ 1864454 w 1937385"/>
              <a:gd name="T1" fmla="*/ 0 h 421004"/>
              <a:gd name="T2" fmla="*/ 0 w 1937385"/>
              <a:gd name="T3" fmla="*/ 0 h 421004"/>
              <a:gd name="T4" fmla="*/ 0 w 1937385"/>
              <a:gd name="T5" fmla="*/ 419359 h 421004"/>
              <a:gd name="T6" fmla="*/ 1864454 w 1937385"/>
              <a:gd name="T7" fmla="*/ 419359 h 421004"/>
              <a:gd name="T8" fmla="*/ 1891713 w 1937385"/>
              <a:gd name="T9" fmla="*/ 413868 h 421004"/>
              <a:gd name="T10" fmla="*/ 1913965 w 1937385"/>
              <a:gd name="T11" fmla="*/ 398893 h 421004"/>
              <a:gd name="T12" fmla="*/ 1928966 w 1937385"/>
              <a:gd name="T13" fmla="*/ 376679 h 421004"/>
              <a:gd name="T14" fmla="*/ 1934465 w 1937385"/>
              <a:gd name="T15" fmla="*/ 349465 h 421004"/>
              <a:gd name="T16" fmla="*/ 1934465 w 1937385"/>
              <a:gd name="T17" fmla="*/ 69892 h 421004"/>
              <a:gd name="T18" fmla="*/ 1928966 w 1937385"/>
              <a:gd name="T19" fmla="*/ 42680 h 421004"/>
              <a:gd name="T20" fmla="*/ 1913965 w 1937385"/>
              <a:gd name="T21" fmla="*/ 20466 h 421004"/>
              <a:gd name="T22" fmla="*/ 1891713 w 1937385"/>
              <a:gd name="T23" fmla="*/ 5490 h 421004"/>
              <a:gd name="T24" fmla="*/ 1864454 w 1937385"/>
              <a:gd name="T25" fmla="*/ 0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7385"/>
              <a:gd name="T40" fmla="*/ 0 h 421004"/>
              <a:gd name="T41" fmla="*/ 1937385 w 1937385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7385" h="421004">
                <a:moveTo>
                  <a:pt x="1866900" y="0"/>
                </a:moveTo>
                <a:lnTo>
                  <a:pt x="0" y="0"/>
                </a:lnTo>
                <a:lnTo>
                  <a:pt x="0" y="420624"/>
                </a:lnTo>
                <a:lnTo>
                  <a:pt x="1866900" y="420624"/>
                </a:lnTo>
                <a:lnTo>
                  <a:pt x="1894195" y="415117"/>
                </a:lnTo>
                <a:lnTo>
                  <a:pt x="1916477" y="400097"/>
                </a:lnTo>
                <a:lnTo>
                  <a:pt x="1931497" y="377815"/>
                </a:lnTo>
                <a:lnTo>
                  <a:pt x="1937003" y="350520"/>
                </a:lnTo>
                <a:lnTo>
                  <a:pt x="1937003" y="70104"/>
                </a:lnTo>
                <a:lnTo>
                  <a:pt x="1931497" y="42808"/>
                </a:lnTo>
                <a:lnTo>
                  <a:pt x="1916477" y="20526"/>
                </a:lnTo>
                <a:lnTo>
                  <a:pt x="1894195" y="5506"/>
                </a:lnTo>
                <a:lnTo>
                  <a:pt x="1866900" y="0"/>
                </a:lnTo>
                <a:close/>
              </a:path>
            </a:pathLst>
          </a:custGeom>
          <a:solidFill>
            <a:srgbClr val="C9F196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8" name="object 40"/>
          <p:cNvSpPr>
            <a:spLocks/>
          </p:cNvSpPr>
          <p:nvPr/>
        </p:nvSpPr>
        <p:spPr bwMode="auto">
          <a:xfrm>
            <a:off x="1339850" y="4106863"/>
            <a:ext cx="1936750" cy="420687"/>
          </a:xfrm>
          <a:custGeom>
            <a:avLst/>
            <a:gdLst>
              <a:gd name="T0" fmla="*/ 1934465 w 1937385"/>
              <a:gd name="T1" fmla="*/ 69892 h 421004"/>
              <a:gd name="T2" fmla="*/ 1934465 w 1937385"/>
              <a:gd name="T3" fmla="*/ 349465 h 421004"/>
              <a:gd name="T4" fmla="*/ 1928966 w 1937385"/>
              <a:gd name="T5" fmla="*/ 376679 h 421004"/>
              <a:gd name="T6" fmla="*/ 1913965 w 1937385"/>
              <a:gd name="T7" fmla="*/ 398893 h 421004"/>
              <a:gd name="T8" fmla="*/ 1891713 w 1937385"/>
              <a:gd name="T9" fmla="*/ 413868 h 421004"/>
              <a:gd name="T10" fmla="*/ 1864454 w 1937385"/>
              <a:gd name="T11" fmla="*/ 419359 h 421004"/>
              <a:gd name="T12" fmla="*/ 0 w 1937385"/>
              <a:gd name="T13" fmla="*/ 419359 h 421004"/>
              <a:gd name="T14" fmla="*/ 0 w 1937385"/>
              <a:gd name="T15" fmla="*/ 0 h 421004"/>
              <a:gd name="T16" fmla="*/ 1864454 w 1937385"/>
              <a:gd name="T17" fmla="*/ 0 h 421004"/>
              <a:gd name="T18" fmla="*/ 1891713 w 1937385"/>
              <a:gd name="T19" fmla="*/ 5490 h 421004"/>
              <a:gd name="T20" fmla="*/ 1913965 w 1937385"/>
              <a:gd name="T21" fmla="*/ 20466 h 421004"/>
              <a:gd name="T22" fmla="*/ 1928966 w 1937385"/>
              <a:gd name="T23" fmla="*/ 42680 h 421004"/>
              <a:gd name="T24" fmla="*/ 1934465 w 1937385"/>
              <a:gd name="T25" fmla="*/ 69892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7385"/>
              <a:gd name="T40" fmla="*/ 0 h 421004"/>
              <a:gd name="T41" fmla="*/ 1937385 w 1937385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7385" h="421004">
                <a:moveTo>
                  <a:pt x="1937003" y="70104"/>
                </a:moveTo>
                <a:lnTo>
                  <a:pt x="1937003" y="350520"/>
                </a:lnTo>
                <a:lnTo>
                  <a:pt x="1931497" y="377815"/>
                </a:lnTo>
                <a:lnTo>
                  <a:pt x="1916477" y="400097"/>
                </a:lnTo>
                <a:lnTo>
                  <a:pt x="1894195" y="415117"/>
                </a:lnTo>
                <a:lnTo>
                  <a:pt x="1866900" y="420624"/>
                </a:lnTo>
                <a:lnTo>
                  <a:pt x="0" y="420624"/>
                </a:lnTo>
                <a:lnTo>
                  <a:pt x="0" y="0"/>
                </a:lnTo>
                <a:lnTo>
                  <a:pt x="1866900" y="0"/>
                </a:lnTo>
                <a:lnTo>
                  <a:pt x="1894195" y="5506"/>
                </a:lnTo>
                <a:lnTo>
                  <a:pt x="1916477" y="20526"/>
                </a:lnTo>
                <a:lnTo>
                  <a:pt x="1931497" y="42808"/>
                </a:lnTo>
                <a:lnTo>
                  <a:pt x="1937003" y="70104"/>
                </a:lnTo>
                <a:close/>
              </a:path>
            </a:pathLst>
          </a:custGeom>
          <a:noFill/>
          <a:ln w="15240">
            <a:solidFill>
              <a:srgbClr val="E0F7D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99" name="object 41"/>
          <p:cNvSpPr txBox="1">
            <a:spLocks noChangeArrowheads="1"/>
          </p:cNvSpPr>
          <p:nvPr/>
        </p:nvSpPr>
        <p:spPr bwMode="auto">
          <a:xfrm>
            <a:off x="1339850" y="4210050"/>
            <a:ext cx="1936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0338" indent="-114300">
              <a:buFontTx/>
              <a:buChar char="•"/>
              <a:tabLst>
                <a:tab pos="160338" algn="l"/>
              </a:tabLst>
            </a:pPr>
            <a:r>
              <a:rPr lang="ru-RU" sz="1200">
                <a:latin typeface="Georgia" pitchFamily="18" charset="0"/>
              </a:rPr>
              <a:t>Налог на имущество</a:t>
            </a:r>
          </a:p>
        </p:txBody>
      </p:sp>
      <p:sp>
        <p:nvSpPr>
          <p:cNvPr id="24700" name="object 42"/>
          <p:cNvSpPr>
            <a:spLocks/>
          </p:cNvSpPr>
          <p:nvPr/>
        </p:nvSpPr>
        <p:spPr bwMode="auto">
          <a:xfrm>
            <a:off x="250825" y="4054475"/>
            <a:ext cx="1089025" cy="525463"/>
          </a:xfrm>
          <a:custGeom>
            <a:avLst/>
            <a:gdLst>
              <a:gd name="T0" fmla="*/ 1002843 w 1088390"/>
              <a:gd name="T1" fmla="*/ 0 h 525779"/>
              <a:gd name="T2" fmla="*/ 87833 w 1088390"/>
              <a:gd name="T3" fmla="*/ 0 h 525779"/>
              <a:gd name="T4" fmla="*/ 53643 w 1088390"/>
              <a:gd name="T5" fmla="*/ 6871 h 525779"/>
              <a:gd name="T6" fmla="*/ 25725 w 1088390"/>
              <a:gd name="T7" fmla="*/ 25609 h 525779"/>
              <a:gd name="T8" fmla="*/ 6901 w 1088390"/>
              <a:gd name="T9" fmla="*/ 53396 h 525779"/>
              <a:gd name="T10" fmla="*/ 0 w 1088390"/>
              <a:gd name="T11" fmla="*/ 87418 h 525779"/>
              <a:gd name="T12" fmla="*/ 0 w 1088390"/>
              <a:gd name="T13" fmla="*/ 437098 h 525779"/>
              <a:gd name="T14" fmla="*/ 6901 w 1088390"/>
              <a:gd name="T15" fmla="*/ 471120 h 525779"/>
              <a:gd name="T16" fmla="*/ 25725 w 1088390"/>
              <a:gd name="T17" fmla="*/ 498908 h 525779"/>
              <a:gd name="T18" fmla="*/ 53643 w 1088390"/>
              <a:gd name="T19" fmla="*/ 517645 h 525779"/>
              <a:gd name="T20" fmla="*/ 87833 w 1088390"/>
              <a:gd name="T21" fmla="*/ 524517 h 525779"/>
              <a:gd name="T22" fmla="*/ 1002843 w 1088390"/>
              <a:gd name="T23" fmla="*/ 524517 h 525779"/>
              <a:gd name="T24" fmla="*/ 1037026 w 1088390"/>
              <a:gd name="T25" fmla="*/ 517645 h 525779"/>
              <a:gd name="T26" fmla="*/ 1064948 w 1088390"/>
              <a:gd name="T27" fmla="*/ 498908 h 525779"/>
              <a:gd name="T28" fmla="*/ 1083774 w 1088390"/>
              <a:gd name="T29" fmla="*/ 471120 h 525779"/>
              <a:gd name="T30" fmla="*/ 1090678 w 1088390"/>
              <a:gd name="T31" fmla="*/ 437098 h 525779"/>
              <a:gd name="T32" fmla="*/ 1090678 w 1088390"/>
              <a:gd name="T33" fmla="*/ 87418 h 525779"/>
              <a:gd name="T34" fmla="*/ 1083774 w 1088390"/>
              <a:gd name="T35" fmla="*/ 53396 h 525779"/>
              <a:gd name="T36" fmla="*/ 1064948 w 1088390"/>
              <a:gd name="T37" fmla="*/ 25609 h 525779"/>
              <a:gd name="T38" fmla="*/ 1037026 w 1088390"/>
              <a:gd name="T39" fmla="*/ 6871 h 525779"/>
              <a:gd name="T40" fmla="*/ 1002843 w 1088390"/>
              <a:gd name="T41" fmla="*/ 0 h 5257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8390"/>
              <a:gd name="T64" fmla="*/ 0 h 525779"/>
              <a:gd name="T65" fmla="*/ 1088390 w 1088390"/>
              <a:gd name="T66" fmla="*/ 525779 h 5257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8390" h="525779">
                <a:moveTo>
                  <a:pt x="1000506" y="0"/>
                </a:moveTo>
                <a:lnTo>
                  <a:pt x="87629" y="0"/>
                </a:lnTo>
                <a:lnTo>
                  <a:pt x="53519" y="6887"/>
                </a:lnTo>
                <a:lnTo>
                  <a:pt x="25665" y="25669"/>
                </a:lnTo>
                <a:lnTo>
                  <a:pt x="6885" y="53524"/>
                </a:lnTo>
                <a:lnTo>
                  <a:pt x="0" y="87630"/>
                </a:lnTo>
                <a:lnTo>
                  <a:pt x="0" y="438150"/>
                </a:lnTo>
                <a:lnTo>
                  <a:pt x="6885" y="472255"/>
                </a:lnTo>
                <a:lnTo>
                  <a:pt x="25665" y="500110"/>
                </a:lnTo>
                <a:lnTo>
                  <a:pt x="53519" y="518892"/>
                </a:lnTo>
                <a:lnTo>
                  <a:pt x="87629" y="525780"/>
                </a:lnTo>
                <a:lnTo>
                  <a:pt x="1000506" y="525780"/>
                </a:lnTo>
                <a:lnTo>
                  <a:pt x="1034611" y="518892"/>
                </a:lnTo>
                <a:lnTo>
                  <a:pt x="1062466" y="500110"/>
                </a:lnTo>
                <a:lnTo>
                  <a:pt x="1081248" y="472255"/>
                </a:lnTo>
                <a:lnTo>
                  <a:pt x="1088136" y="438150"/>
                </a:lnTo>
                <a:lnTo>
                  <a:pt x="1088136" y="87630"/>
                </a:lnTo>
                <a:lnTo>
                  <a:pt x="1081248" y="53524"/>
                </a:lnTo>
                <a:lnTo>
                  <a:pt x="1062466" y="25669"/>
                </a:lnTo>
                <a:lnTo>
                  <a:pt x="1034611" y="6887"/>
                </a:lnTo>
                <a:lnTo>
                  <a:pt x="1000506" y="0"/>
                </a:lnTo>
                <a:close/>
              </a:path>
            </a:pathLst>
          </a:custGeom>
          <a:solidFill>
            <a:srgbClr val="81D2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01" name="object 43"/>
          <p:cNvSpPr>
            <a:spLocks/>
          </p:cNvSpPr>
          <p:nvPr/>
        </p:nvSpPr>
        <p:spPr bwMode="auto">
          <a:xfrm>
            <a:off x="250825" y="4054475"/>
            <a:ext cx="1089025" cy="525463"/>
          </a:xfrm>
          <a:custGeom>
            <a:avLst/>
            <a:gdLst>
              <a:gd name="T0" fmla="*/ 0 w 1088390"/>
              <a:gd name="T1" fmla="*/ 87418 h 525779"/>
              <a:gd name="T2" fmla="*/ 6901 w 1088390"/>
              <a:gd name="T3" fmla="*/ 53396 h 525779"/>
              <a:gd name="T4" fmla="*/ 25725 w 1088390"/>
              <a:gd name="T5" fmla="*/ 25609 h 525779"/>
              <a:gd name="T6" fmla="*/ 53643 w 1088390"/>
              <a:gd name="T7" fmla="*/ 6871 h 525779"/>
              <a:gd name="T8" fmla="*/ 87833 w 1088390"/>
              <a:gd name="T9" fmla="*/ 0 h 525779"/>
              <a:gd name="T10" fmla="*/ 1002843 w 1088390"/>
              <a:gd name="T11" fmla="*/ 0 h 525779"/>
              <a:gd name="T12" fmla="*/ 1037026 w 1088390"/>
              <a:gd name="T13" fmla="*/ 6871 h 525779"/>
              <a:gd name="T14" fmla="*/ 1064948 w 1088390"/>
              <a:gd name="T15" fmla="*/ 25609 h 525779"/>
              <a:gd name="T16" fmla="*/ 1083774 w 1088390"/>
              <a:gd name="T17" fmla="*/ 53396 h 525779"/>
              <a:gd name="T18" fmla="*/ 1090678 w 1088390"/>
              <a:gd name="T19" fmla="*/ 87418 h 525779"/>
              <a:gd name="T20" fmla="*/ 1090678 w 1088390"/>
              <a:gd name="T21" fmla="*/ 437098 h 525779"/>
              <a:gd name="T22" fmla="*/ 1083774 w 1088390"/>
              <a:gd name="T23" fmla="*/ 471120 h 525779"/>
              <a:gd name="T24" fmla="*/ 1064948 w 1088390"/>
              <a:gd name="T25" fmla="*/ 498908 h 525779"/>
              <a:gd name="T26" fmla="*/ 1037026 w 1088390"/>
              <a:gd name="T27" fmla="*/ 517645 h 525779"/>
              <a:gd name="T28" fmla="*/ 1002843 w 1088390"/>
              <a:gd name="T29" fmla="*/ 524517 h 525779"/>
              <a:gd name="T30" fmla="*/ 87833 w 1088390"/>
              <a:gd name="T31" fmla="*/ 524517 h 525779"/>
              <a:gd name="T32" fmla="*/ 53643 w 1088390"/>
              <a:gd name="T33" fmla="*/ 517645 h 525779"/>
              <a:gd name="T34" fmla="*/ 25725 w 1088390"/>
              <a:gd name="T35" fmla="*/ 498908 h 525779"/>
              <a:gd name="T36" fmla="*/ 6901 w 1088390"/>
              <a:gd name="T37" fmla="*/ 471120 h 525779"/>
              <a:gd name="T38" fmla="*/ 0 w 1088390"/>
              <a:gd name="T39" fmla="*/ 437098 h 525779"/>
              <a:gd name="T40" fmla="*/ 0 w 1088390"/>
              <a:gd name="T41" fmla="*/ 87418 h 5257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8390"/>
              <a:gd name="T64" fmla="*/ 0 h 525779"/>
              <a:gd name="T65" fmla="*/ 1088390 w 1088390"/>
              <a:gd name="T66" fmla="*/ 525779 h 5257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8390" h="525779">
                <a:moveTo>
                  <a:pt x="0" y="87630"/>
                </a:moveTo>
                <a:lnTo>
                  <a:pt x="6885" y="53524"/>
                </a:lnTo>
                <a:lnTo>
                  <a:pt x="25665" y="25669"/>
                </a:lnTo>
                <a:lnTo>
                  <a:pt x="53519" y="6887"/>
                </a:lnTo>
                <a:lnTo>
                  <a:pt x="87629" y="0"/>
                </a:lnTo>
                <a:lnTo>
                  <a:pt x="1000506" y="0"/>
                </a:lnTo>
                <a:lnTo>
                  <a:pt x="1034611" y="6887"/>
                </a:lnTo>
                <a:lnTo>
                  <a:pt x="1062466" y="25669"/>
                </a:lnTo>
                <a:lnTo>
                  <a:pt x="1081248" y="53524"/>
                </a:lnTo>
                <a:lnTo>
                  <a:pt x="1088136" y="87630"/>
                </a:lnTo>
                <a:lnTo>
                  <a:pt x="1088136" y="438150"/>
                </a:lnTo>
                <a:lnTo>
                  <a:pt x="1081248" y="472255"/>
                </a:lnTo>
                <a:lnTo>
                  <a:pt x="1062466" y="500110"/>
                </a:lnTo>
                <a:lnTo>
                  <a:pt x="1034611" y="518892"/>
                </a:lnTo>
                <a:lnTo>
                  <a:pt x="1000506" y="525780"/>
                </a:lnTo>
                <a:lnTo>
                  <a:pt x="87629" y="525780"/>
                </a:lnTo>
                <a:lnTo>
                  <a:pt x="53519" y="518892"/>
                </a:lnTo>
                <a:lnTo>
                  <a:pt x="25665" y="500110"/>
                </a:lnTo>
                <a:lnTo>
                  <a:pt x="6885" y="472255"/>
                </a:lnTo>
                <a:lnTo>
                  <a:pt x="0" y="438150"/>
                </a:lnTo>
                <a:lnTo>
                  <a:pt x="0" y="8763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02" name="object 45"/>
          <p:cNvSpPr>
            <a:spLocks/>
          </p:cNvSpPr>
          <p:nvPr/>
        </p:nvSpPr>
        <p:spPr bwMode="auto">
          <a:xfrm>
            <a:off x="1339850" y="4659313"/>
            <a:ext cx="1936750" cy="420687"/>
          </a:xfrm>
          <a:custGeom>
            <a:avLst/>
            <a:gdLst>
              <a:gd name="T0" fmla="*/ 1934465 w 1937385"/>
              <a:gd name="T1" fmla="*/ 69891 h 421004"/>
              <a:gd name="T2" fmla="*/ 1934465 w 1937385"/>
              <a:gd name="T3" fmla="*/ 349464 h 421004"/>
              <a:gd name="T4" fmla="*/ 1928966 w 1937385"/>
              <a:gd name="T5" fmla="*/ 376679 h 421004"/>
              <a:gd name="T6" fmla="*/ 1913965 w 1937385"/>
              <a:gd name="T7" fmla="*/ 398893 h 421004"/>
              <a:gd name="T8" fmla="*/ 1891713 w 1937385"/>
              <a:gd name="T9" fmla="*/ 413868 h 421004"/>
              <a:gd name="T10" fmla="*/ 1864454 w 1937385"/>
              <a:gd name="T11" fmla="*/ 419358 h 421004"/>
              <a:gd name="T12" fmla="*/ 0 w 1937385"/>
              <a:gd name="T13" fmla="*/ 419358 h 421004"/>
              <a:gd name="T14" fmla="*/ 0 w 1937385"/>
              <a:gd name="T15" fmla="*/ 0 h 421004"/>
              <a:gd name="T16" fmla="*/ 1864454 w 1937385"/>
              <a:gd name="T17" fmla="*/ 0 h 421004"/>
              <a:gd name="T18" fmla="*/ 1891713 w 1937385"/>
              <a:gd name="T19" fmla="*/ 5490 h 421004"/>
              <a:gd name="T20" fmla="*/ 1913965 w 1937385"/>
              <a:gd name="T21" fmla="*/ 20466 h 421004"/>
              <a:gd name="T22" fmla="*/ 1928966 w 1937385"/>
              <a:gd name="T23" fmla="*/ 42680 h 421004"/>
              <a:gd name="T24" fmla="*/ 1934465 w 1937385"/>
              <a:gd name="T25" fmla="*/ 69891 h 42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7385"/>
              <a:gd name="T40" fmla="*/ 0 h 421004"/>
              <a:gd name="T41" fmla="*/ 1937385 w 1937385"/>
              <a:gd name="T42" fmla="*/ 421004 h 42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7385" h="421004">
                <a:moveTo>
                  <a:pt x="1937003" y="70103"/>
                </a:moveTo>
                <a:lnTo>
                  <a:pt x="1937003" y="350519"/>
                </a:lnTo>
                <a:lnTo>
                  <a:pt x="1931497" y="377815"/>
                </a:lnTo>
                <a:lnTo>
                  <a:pt x="1916477" y="400097"/>
                </a:lnTo>
                <a:lnTo>
                  <a:pt x="1894195" y="415117"/>
                </a:lnTo>
                <a:lnTo>
                  <a:pt x="1866900" y="420623"/>
                </a:lnTo>
                <a:lnTo>
                  <a:pt x="0" y="420623"/>
                </a:lnTo>
                <a:lnTo>
                  <a:pt x="0" y="0"/>
                </a:lnTo>
                <a:lnTo>
                  <a:pt x="1866900" y="0"/>
                </a:lnTo>
                <a:lnTo>
                  <a:pt x="1894195" y="5506"/>
                </a:lnTo>
                <a:lnTo>
                  <a:pt x="1916477" y="20526"/>
                </a:lnTo>
                <a:lnTo>
                  <a:pt x="1931497" y="42808"/>
                </a:lnTo>
                <a:lnTo>
                  <a:pt x="1937003" y="70103"/>
                </a:lnTo>
                <a:close/>
              </a:path>
            </a:pathLst>
          </a:custGeom>
          <a:noFill/>
          <a:ln w="15240">
            <a:solidFill>
              <a:srgbClr val="D2ECE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03" name="object 49"/>
          <p:cNvSpPr txBox="1">
            <a:spLocks noChangeArrowheads="1"/>
          </p:cNvSpPr>
          <p:nvPr/>
        </p:nvSpPr>
        <p:spPr bwMode="auto">
          <a:xfrm>
            <a:off x="381000" y="3581400"/>
            <a:ext cx="7556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175" algn="ctr">
              <a:lnSpc>
                <a:spcPts val="1575"/>
              </a:lnSpc>
            </a:pPr>
            <a:r>
              <a:rPr lang="ru-RU" sz="1400">
                <a:solidFill>
                  <a:srgbClr val="FFFFFF"/>
                </a:solidFill>
                <a:cs typeface="Times New Roman" pitchFamily="18" charset="0"/>
              </a:rPr>
              <a:t>2122,0 </a:t>
            </a: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.</a:t>
            </a:r>
            <a:endParaRPr lang="ru-RU" sz="1500">
              <a:latin typeface="Georgia" pitchFamily="18" charset="0"/>
            </a:endParaRPr>
          </a:p>
          <a:p>
            <a:pPr marL="3175" algn="ctr">
              <a:lnSpc>
                <a:spcPts val="1563"/>
              </a:lnSpc>
              <a:spcBef>
                <a:spcPts val="1100"/>
              </a:spcBef>
            </a:pPr>
            <a:r>
              <a:rPr lang="ru-RU" sz="1400">
                <a:solidFill>
                  <a:srgbClr val="FFFFFF"/>
                </a:solidFill>
              </a:rPr>
              <a:t>3202,0</a:t>
            </a: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500">
              <a:latin typeface="Georgia" pitchFamily="18" charset="0"/>
            </a:endParaRPr>
          </a:p>
          <a:p>
            <a:pPr marL="3175" algn="ctr">
              <a:lnSpc>
                <a:spcPts val="1550"/>
              </a:lnSpc>
              <a:spcBef>
                <a:spcPts val="1138"/>
              </a:spcBef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0,0</a:t>
            </a:r>
            <a:endParaRPr lang="ru-RU" sz="1400">
              <a:latin typeface="Georgia" pitchFamily="18" charset="0"/>
            </a:endParaRPr>
          </a:p>
          <a:p>
            <a:pPr marL="3175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4704" name="object 52"/>
          <p:cNvSpPr txBox="1">
            <a:spLocks noChangeArrowheads="1"/>
          </p:cNvSpPr>
          <p:nvPr/>
        </p:nvSpPr>
        <p:spPr bwMode="auto">
          <a:xfrm>
            <a:off x="1295400" y="4724400"/>
            <a:ext cx="1936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0338" indent="-114300">
              <a:lnSpc>
                <a:spcPts val="1238"/>
              </a:lnSpc>
              <a:buFontTx/>
              <a:buChar char="•"/>
              <a:tabLst>
                <a:tab pos="160338" algn="l"/>
              </a:tabLst>
            </a:pPr>
            <a:r>
              <a:rPr lang="ru-RU" sz="1200">
                <a:latin typeface="Georgia" pitchFamily="18" charset="0"/>
              </a:rPr>
              <a:t>Государственная  пошлина</a:t>
            </a:r>
          </a:p>
        </p:txBody>
      </p:sp>
      <p:sp>
        <p:nvSpPr>
          <p:cNvPr id="24705" name="object 53"/>
          <p:cNvSpPr>
            <a:spLocks/>
          </p:cNvSpPr>
          <p:nvPr/>
        </p:nvSpPr>
        <p:spPr bwMode="auto">
          <a:xfrm>
            <a:off x="228600" y="4648200"/>
            <a:ext cx="1089025" cy="525463"/>
          </a:xfrm>
          <a:custGeom>
            <a:avLst/>
            <a:gdLst>
              <a:gd name="T0" fmla="*/ 1002843 w 1088390"/>
              <a:gd name="T1" fmla="*/ 0 h 525779"/>
              <a:gd name="T2" fmla="*/ 87833 w 1088390"/>
              <a:gd name="T3" fmla="*/ 0 h 525779"/>
              <a:gd name="T4" fmla="*/ 53643 w 1088390"/>
              <a:gd name="T5" fmla="*/ 6871 h 525779"/>
              <a:gd name="T6" fmla="*/ 25725 w 1088390"/>
              <a:gd name="T7" fmla="*/ 25609 h 525779"/>
              <a:gd name="T8" fmla="*/ 6901 w 1088390"/>
              <a:gd name="T9" fmla="*/ 53396 h 525779"/>
              <a:gd name="T10" fmla="*/ 0 w 1088390"/>
              <a:gd name="T11" fmla="*/ 87418 h 525779"/>
              <a:gd name="T12" fmla="*/ 0 w 1088390"/>
              <a:gd name="T13" fmla="*/ 437098 h 525779"/>
              <a:gd name="T14" fmla="*/ 6901 w 1088390"/>
              <a:gd name="T15" fmla="*/ 471125 h 525779"/>
              <a:gd name="T16" fmla="*/ 25725 w 1088390"/>
              <a:gd name="T17" fmla="*/ 498912 h 525779"/>
              <a:gd name="T18" fmla="*/ 53643 w 1088390"/>
              <a:gd name="T19" fmla="*/ 517647 h 525779"/>
              <a:gd name="T20" fmla="*/ 87833 w 1088390"/>
              <a:gd name="T21" fmla="*/ 524517 h 525779"/>
              <a:gd name="T22" fmla="*/ 1002843 w 1088390"/>
              <a:gd name="T23" fmla="*/ 524517 h 525779"/>
              <a:gd name="T24" fmla="*/ 1037026 w 1088390"/>
              <a:gd name="T25" fmla="*/ 517647 h 525779"/>
              <a:gd name="T26" fmla="*/ 1064948 w 1088390"/>
              <a:gd name="T27" fmla="*/ 498912 h 525779"/>
              <a:gd name="T28" fmla="*/ 1083774 w 1088390"/>
              <a:gd name="T29" fmla="*/ 471125 h 525779"/>
              <a:gd name="T30" fmla="*/ 1090678 w 1088390"/>
              <a:gd name="T31" fmla="*/ 437098 h 525779"/>
              <a:gd name="T32" fmla="*/ 1090678 w 1088390"/>
              <a:gd name="T33" fmla="*/ 87418 h 525779"/>
              <a:gd name="T34" fmla="*/ 1083774 w 1088390"/>
              <a:gd name="T35" fmla="*/ 53396 h 525779"/>
              <a:gd name="T36" fmla="*/ 1064948 w 1088390"/>
              <a:gd name="T37" fmla="*/ 25609 h 525779"/>
              <a:gd name="T38" fmla="*/ 1037026 w 1088390"/>
              <a:gd name="T39" fmla="*/ 6871 h 525779"/>
              <a:gd name="T40" fmla="*/ 1002843 w 1088390"/>
              <a:gd name="T41" fmla="*/ 0 h 5257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8390"/>
              <a:gd name="T64" fmla="*/ 0 h 525779"/>
              <a:gd name="T65" fmla="*/ 1088390 w 1088390"/>
              <a:gd name="T66" fmla="*/ 525779 h 5257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8390" h="525779">
                <a:moveTo>
                  <a:pt x="1000506" y="0"/>
                </a:moveTo>
                <a:lnTo>
                  <a:pt x="87629" y="0"/>
                </a:lnTo>
                <a:lnTo>
                  <a:pt x="53519" y="6887"/>
                </a:lnTo>
                <a:lnTo>
                  <a:pt x="25665" y="25669"/>
                </a:lnTo>
                <a:lnTo>
                  <a:pt x="6885" y="53524"/>
                </a:lnTo>
                <a:lnTo>
                  <a:pt x="0" y="87630"/>
                </a:lnTo>
                <a:lnTo>
                  <a:pt x="0" y="438150"/>
                </a:lnTo>
                <a:lnTo>
                  <a:pt x="6885" y="472260"/>
                </a:lnTo>
                <a:lnTo>
                  <a:pt x="25665" y="500114"/>
                </a:lnTo>
                <a:lnTo>
                  <a:pt x="53519" y="518894"/>
                </a:lnTo>
                <a:lnTo>
                  <a:pt x="87629" y="525780"/>
                </a:lnTo>
                <a:lnTo>
                  <a:pt x="1000506" y="525780"/>
                </a:lnTo>
                <a:lnTo>
                  <a:pt x="1034611" y="518894"/>
                </a:lnTo>
                <a:lnTo>
                  <a:pt x="1062466" y="500114"/>
                </a:lnTo>
                <a:lnTo>
                  <a:pt x="1081248" y="472260"/>
                </a:lnTo>
                <a:lnTo>
                  <a:pt x="1088136" y="438150"/>
                </a:lnTo>
                <a:lnTo>
                  <a:pt x="1088136" y="87630"/>
                </a:lnTo>
                <a:lnTo>
                  <a:pt x="1081248" y="53524"/>
                </a:lnTo>
                <a:lnTo>
                  <a:pt x="1062466" y="25669"/>
                </a:lnTo>
                <a:lnTo>
                  <a:pt x="1034611" y="6887"/>
                </a:lnTo>
                <a:lnTo>
                  <a:pt x="1000506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06" name="object 60"/>
          <p:cNvSpPr txBox="1">
            <a:spLocks noChangeArrowheads="1"/>
          </p:cNvSpPr>
          <p:nvPr/>
        </p:nvSpPr>
        <p:spPr bwMode="auto">
          <a:xfrm>
            <a:off x="457200" y="4648200"/>
            <a:ext cx="7556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613">
              <a:lnSpc>
                <a:spcPts val="1563"/>
              </a:lnSpc>
            </a:pPr>
            <a:r>
              <a:rPr lang="ru-RU" sz="1400">
                <a:solidFill>
                  <a:srgbClr val="FFFFFF"/>
                </a:solidFill>
              </a:rPr>
              <a:t>42,0</a:t>
            </a:r>
            <a:endParaRPr lang="ru-RU" sz="1400"/>
          </a:p>
          <a:p>
            <a:pPr marL="74613" algn="ctr">
              <a:lnSpc>
                <a:spcPts val="1675"/>
              </a:lnSpc>
            </a:pPr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500">
              <a:latin typeface="Georgia" pitchFamily="18" charset="0"/>
            </a:endParaRPr>
          </a:p>
        </p:txBody>
      </p:sp>
      <p:sp>
        <p:nvSpPr>
          <p:cNvPr id="24707" name="object 62"/>
          <p:cNvSpPr txBox="1">
            <a:spLocks noChangeArrowheads="1"/>
          </p:cNvSpPr>
          <p:nvPr/>
        </p:nvSpPr>
        <p:spPr bwMode="auto">
          <a:xfrm>
            <a:off x="879475" y="947738"/>
            <a:ext cx="7273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5006975" algn="l"/>
              </a:tabLst>
            </a:pPr>
            <a:r>
              <a:rPr lang="ru-RU" sz="1400" b="1"/>
              <a:t>2021 год                                             2022 год	           2023год</a:t>
            </a:r>
            <a:r>
              <a:rPr lang="ru-RU" sz="1400" b="1">
                <a:solidFill>
                  <a:srgbClr val="821A08"/>
                </a:solidFill>
              </a:rPr>
              <a:t>   </a:t>
            </a:r>
            <a:endParaRPr lang="ru-RU" sz="1400"/>
          </a:p>
        </p:txBody>
      </p:sp>
      <p:sp>
        <p:nvSpPr>
          <p:cNvPr id="24708" name="object 63"/>
          <p:cNvSpPr txBox="1">
            <a:spLocks noChangeArrowheads="1"/>
          </p:cNvSpPr>
          <p:nvPr/>
        </p:nvSpPr>
        <p:spPr bwMode="auto">
          <a:xfrm>
            <a:off x="3662363" y="2751138"/>
            <a:ext cx="2108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0350" algn="ctr"/>
            <a:r>
              <a:rPr lang="ru-RU" sz="1100" b="1"/>
              <a:t>5477,0 </a:t>
            </a:r>
            <a:r>
              <a:rPr lang="ru-RU" sz="1100"/>
              <a:t>тыс.руб. – всего  налоговых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sz="1100"/>
              <a:t>.</a:t>
            </a:r>
          </a:p>
          <a:p>
            <a:pPr marL="260350" algn="ctr"/>
            <a:r>
              <a:rPr lang="ru-RU" sz="1100"/>
              <a:t>Это составляет </a:t>
            </a:r>
            <a:r>
              <a:rPr lang="ru-RU" sz="1100" b="1"/>
              <a:t>15,81 % </a:t>
            </a:r>
            <a:r>
              <a:rPr lang="ru-RU" sz="1100"/>
              <a:t>в общем  объеме доходов.</a:t>
            </a:r>
          </a:p>
        </p:txBody>
      </p:sp>
      <p:sp>
        <p:nvSpPr>
          <p:cNvPr id="24709" name="object 64"/>
          <p:cNvSpPr>
            <a:spLocks/>
          </p:cNvSpPr>
          <p:nvPr/>
        </p:nvSpPr>
        <p:spPr bwMode="auto">
          <a:xfrm>
            <a:off x="7305675" y="3625850"/>
            <a:ext cx="1658938" cy="409575"/>
          </a:xfrm>
          <a:custGeom>
            <a:avLst/>
            <a:gdLst>
              <a:gd name="T0" fmla="*/ 1591006 w 1658620"/>
              <a:gd name="T1" fmla="*/ 0 h 410210"/>
              <a:gd name="T2" fmla="*/ 0 w 1658620"/>
              <a:gd name="T3" fmla="*/ 0 h 410210"/>
              <a:gd name="T4" fmla="*/ 0 w 1658620"/>
              <a:gd name="T5" fmla="*/ 407421 h 410210"/>
              <a:gd name="T6" fmla="*/ 1591006 w 1658620"/>
              <a:gd name="T7" fmla="*/ 407421 h 410210"/>
              <a:gd name="T8" fmla="*/ 1617614 w 1658620"/>
              <a:gd name="T9" fmla="*/ 402086 h 410210"/>
              <a:gd name="T10" fmla="*/ 1639349 w 1658620"/>
              <a:gd name="T11" fmla="*/ 387527 h 410210"/>
              <a:gd name="T12" fmla="*/ 1654008 w 1658620"/>
              <a:gd name="T13" fmla="*/ 365944 h 410210"/>
              <a:gd name="T14" fmla="*/ 1659384 w 1658620"/>
              <a:gd name="T15" fmla="*/ 339519 h 410210"/>
              <a:gd name="T16" fmla="*/ 1659384 w 1658620"/>
              <a:gd name="T17" fmla="*/ 67903 h 410210"/>
              <a:gd name="T18" fmla="*/ 1654008 w 1658620"/>
              <a:gd name="T19" fmla="*/ 41479 h 410210"/>
              <a:gd name="T20" fmla="*/ 1639349 w 1658620"/>
              <a:gd name="T21" fmla="*/ 19894 h 410210"/>
              <a:gd name="T22" fmla="*/ 1617614 w 1658620"/>
              <a:gd name="T23" fmla="*/ 5339 h 410210"/>
              <a:gd name="T24" fmla="*/ 1591006 w 1658620"/>
              <a:gd name="T25" fmla="*/ 0 h 410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10210"/>
              <a:gd name="T41" fmla="*/ 1658620 w 1658620"/>
              <a:gd name="T42" fmla="*/ 410210 h 410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10210">
                <a:moveTo>
                  <a:pt x="1589786" y="0"/>
                </a:moveTo>
                <a:lnTo>
                  <a:pt x="0" y="0"/>
                </a:lnTo>
                <a:lnTo>
                  <a:pt x="0" y="409955"/>
                </a:lnTo>
                <a:lnTo>
                  <a:pt x="1589786" y="409955"/>
                </a:lnTo>
                <a:lnTo>
                  <a:pt x="1616374" y="404584"/>
                </a:lnTo>
                <a:lnTo>
                  <a:pt x="1638093" y="389937"/>
                </a:lnTo>
                <a:lnTo>
                  <a:pt x="1652740" y="368218"/>
                </a:lnTo>
                <a:lnTo>
                  <a:pt x="1658112" y="341629"/>
                </a:lnTo>
                <a:lnTo>
                  <a:pt x="1658112" y="68325"/>
                </a:lnTo>
                <a:lnTo>
                  <a:pt x="1652740" y="41737"/>
                </a:lnTo>
                <a:lnTo>
                  <a:pt x="1638093" y="20018"/>
                </a:lnTo>
                <a:lnTo>
                  <a:pt x="1616374" y="5371"/>
                </a:lnTo>
                <a:lnTo>
                  <a:pt x="1589786" y="0"/>
                </a:lnTo>
                <a:close/>
              </a:path>
            </a:pathLst>
          </a:custGeom>
          <a:solidFill>
            <a:srgbClr val="F7B8B5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0" name="object 65"/>
          <p:cNvSpPr>
            <a:spLocks/>
          </p:cNvSpPr>
          <p:nvPr/>
        </p:nvSpPr>
        <p:spPr bwMode="auto">
          <a:xfrm>
            <a:off x="7305675" y="3625850"/>
            <a:ext cx="1658938" cy="409575"/>
          </a:xfrm>
          <a:custGeom>
            <a:avLst/>
            <a:gdLst>
              <a:gd name="T0" fmla="*/ 1659384 w 1658620"/>
              <a:gd name="T1" fmla="*/ 67903 h 410210"/>
              <a:gd name="T2" fmla="*/ 1659384 w 1658620"/>
              <a:gd name="T3" fmla="*/ 339519 h 410210"/>
              <a:gd name="T4" fmla="*/ 1654008 w 1658620"/>
              <a:gd name="T5" fmla="*/ 365944 h 410210"/>
              <a:gd name="T6" fmla="*/ 1639349 w 1658620"/>
              <a:gd name="T7" fmla="*/ 387527 h 410210"/>
              <a:gd name="T8" fmla="*/ 1617614 w 1658620"/>
              <a:gd name="T9" fmla="*/ 402086 h 410210"/>
              <a:gd name="T10" fmla="*/ 1591006 w 1658620"/>
              <a:gd name="T11" fmla="*/ 407421 h 410210"/>
              <a:gd name="T12" fmla="*/ 0 w 1658620"/>
              <a:gd name="T13" fmla="*/ 407421 h 410210"/>
              <a:gd name="T14" fmla="*/ 0 w 1658620"/>
              <a:gd name="T15" fmla="*/ 0 h 410210"/>
              <a:gd name="T16" fmla="*/ 1591006 w 1658620"/>
              <a:gd name="T17" fmla="*/ 0 h 410210"/>
              <a:gd name="T18" fmla="*/ 1617614 w 1658620"/>
              <a:gd name="T19" fmla="*/ 5339 h 410210"/>
              <a:gd name="T20" fmla="*/ 1639349 w 1658620"/>
              <a:gd name="T21" fmla="*/ 19894 h 410210"/>
              <a:gd name="T22" fmla="*/ 1654008 w 1658620"/>
              <a:gd name="T23" fmla="*/ 41479 h 410210"/>
              <a:gd name="T24" fmla="*/ 1659384 w 1658620"/>
              <a:gd name="T25" fmla="*/ 67903 h 410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10210"/>
              <a:gd name="T41" fmla="*/ 1658620 w 1658620"/>
              <a:gd name="T42" fmla="*/ 410210 h 410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10210">
                <a:moveTo>
                  <a:pt x="1658112" y="68325"/>
                </a:moveTo>
                <a:lnTo>
                  <a:pt x="1658112" y="341629"/>
                </a:lnTo>
                <a:lnTo>
                  <a:pt x="1652740" y="368218"/>
                </a:lnTo>
                <a:lnTo>
                  <a:pt x="1638093" y="389937"/>
                </a:lnTo>
                <a:lnTo>
                  <a:pt x="1616374" y="404584"/>
                </a:lnTo>
                <a:lnTo>
                  <a:pt x="1589786" y="409955"/>
                </a:lnTo>
                <a:lnTo>
                  <a:pt x="0" y="409955"/>
                </a:lnTo>
                <a:lnTo>
                  <a:pt x="0" y="0"/>
                </a:lnTo>
                <a:lnTo>
                  <a:pt x="1589786" y="0"/>
                </a:lnTo>
                <a:lnTo>
                  <a:pt x="1616374" y="5371"/>
                </a:lnTo>
                <a:lnTo>
                  <a:pt x="1638093" y="20018"/>
                </a:lnTo>
                <a:lnTo>
                  <a:pt x="1652740" y="41737"/>
                </a:lnTo>
                <a:lnTo>
                  <a:pt x="1658112" y="68325"/>
                </a:lnTo>
                <a:close/>
              </a:path>
            </a:pathLst>
          </a:custGeom>
          <a:noFill/>
          <a:ln w="15240">
            <a:solidFill>
              <a:srgbClr val="F7B8B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1" name="object 66"/>
          <p:cNvSpPr txBox="1">
            <a:spLocks noChangeArrowheads="1"/>
          </p:cNvSpPr>
          <p:nvPr/>
        </p:nvSpPr>
        <p:spPr bwMode="auto">
          <a:xfrm>
            <a:off x="7305675" y="3654425"/>
            <a:ext cx="165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3975">
              <a:lnSpc>
                <a:spcPts val="1225"/>
              </a:lnSpc>
            </a:pPr>
            <a:r>
              <a:rPr lang="ru-RU" sz="1100">
                <a:latin typeface="Georgia" pitchFamily="18" charset="0"/>
              </a:rPr>
              <a:t>•Налог на доходы</a:t>
            </a:r>
          </a:p>
          <a:p>
            <a:pPr marL="53975">
              <a:lnSpc>
                <a:spcPts val="1338"/>
              </a:lnSpc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100">
                <a:latin typeface="Georgia" pitchFamily="18" charset="0"/>
              </a:rPr>
              <a:t>лиц</a:t>
            </a:r>
          </a:p>
        </p:txBody>
      </p:sp>
      <p:sp>
        <p:nvSpPr>
          <p:cNvPr id="24712" name="object 67"/>
          <p:cNvSpPr>
            <a:spLocks/>
          </p:cNvSpPr>
          <p:nvPr/>
        </p:nvSpPr>
        <p:spPr bwMode="auto">
          <a:xfrm>
            <a:off x="6372225" y="3573463"/>
            <a:ext cx="935038" cy="512762"/>
          </a:xfrm>
          <a:custGeom>
            <a:avLst/>
            <a:gdLst>
              <a:gd name="T0" fmla="*/ 850023 w 934720"/>
              <a:gd name="T1" fmla="*/ 0 h 512445"/>
              <a:gd name="T2" fmla="*/ 85459 w 934720"/>
              <a:gd name="T3" fmla="*/ 0 h 512445"/>
              <a:gd name="T4" fmla="*/ 52203 w 934720"/>
              <a:gd name="T5" fmla="*/ 6725 h 512445"/>
              <a:gd name="T6" fmla="*/ 25039 w 934720"/>
              <a:gd name="T7" fmla="*/ 25063 h 512445"/>
              <a:gd name="T8" fmla="*/ 6717 w 934720"/>
              <a:gd name="T9" fmla="*/ 52259 h 512445"/>
              <a:gd name="T10" fmla="*/ 0 w 934720"/>
              <a:gd name="T11" fmla="*/ 85556 h 512445"/>
              <a:gd name="T12" fmla="*/ 0 w 934720"/>
              <a:gd name="T13" fmla="*/ 427776 h 512445"/>
              <a:gd name="T14" fmla="*/ 6717 w 934720"/>
              <a:gd name="T15" fmla="*/ 461072 h 512445"/>
              <a:gd name="T16" fmla="*/ 25039 w 934720"/>
              <a:gd name="T17" fmla="*/ 488266 h 512445"/>
              <a:gd name="T18" fmla="*/ 52203 w 934720"/>
              <a:gd name="T19" fmla="*/ 506606 h 512445"/>
              <a:gd name="T20" fmla="*/ 85459 w 934720"/>
              <a:gd name="T21" fmla="*/ 513332 h 512445"/>
              <a:gd name="T22" fmla="*/ 850023 w 934720"/>
              <a:gd name="T23" fmla="*/ 513332 h 512445"/>
              <a:gd name="T24" fmla="*/ 883280 w 934720"/>
              <a:gd name="T25" fmla="*/ 506606 h 512445"/>
              <a:gd name="T26" fmla="*/ 910446 w 934720"/>
              <a:gd name="T27" fmla="*/ 488266 h 512445"/>
              <a:gd name="T28" fmla="*/ 928766 w 934720"/>
              <a:gd name="T29" fmla="*/ 461072 h 512445"/>
              <a:gd name="T30" fmla="*/ 935483 w 934720"/>
              <a:gd name="T31" fmla="*/ 427776 h 512445"/>
              <a:gd name="T32" fmla="*/ 935483 w 934720"/>
              <a:gd name="T33" fmla="*/ 85556 h 512445"/>
              <a:gd name="T34" fmla="*/ 928766 w 934720"/>
              <a:gd name="T35" fmla="*/ 52259 h 512445"/>
              <a:gd name="T36" fmla="*/ 910446 w 934720"/>
              <a:gd name="T37" fmla="*/ 25063 h 512445"/>
              <a:gd name="T38" fmla="*/ 883280 w 934720"/>
              <a:gd name="T39" fmla="*/ 6725 h 512445"/>
              <a:gd name="T40" fmla="*/ 850023 w 934720"/>
              <a:gd name="T41" fmla="*/ 0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848867" y="0"/>
                </a:moveTo>
                <a:lnTo>
                  <a:pt x="85343" y="0"/>
                </a:lnTo>
                <a:lnTo>
                  <a:pt x="52131" y="6709"/>
                </a:lnTo>
                <a:lnTo>
                  <a:pt x="25003" y="25003"/>
                </a:lnTo>
                <a:lnTo>
                  <a:pt x="6709" y="52131"/>
                </a:lnTo>
                <a:lnTo>
                  <a:pt x="0" y="85344"/>
                </a:lnTo>
                <a:lnTo>
                  <a:pt x="0" y="426720"/>
                </a:lnTo>
                <a:lnTo>
                  <a:pt x="6709" y="459932"/>
                </a:lnTo>
                <a:lnTo>
                  <a:pt x="25003" y="487060"/>
                </a:lnTo>
                <a:lnTo>
                  <a:pt x="52131" y="505354"/>
                </a:lnTo>
                <a:lnTo>
                  <a:pt x="85343" y="512064"/>
                </a:lnTo>
                <a:lnTo>
                  <a:pt x="848867" y="512064"/>
                </a:lnTo>
                <a:lnTo>
                  <a:pt x="882080" y="505354"/>
                </a:lnTo>
                <a:lnTo>
                  <a:pt x="909208" y="487060"/>
                </a:lnTo>
                <a:lnTo>
                  <a:pt x="927502" y="459932"/>
                </a:lnTo>
                <a:lnTo>
                  <a:pt x="934211" y="426720"/>
                </a:lnTo>
                <a:lnTo>
                  <a:pt x="934211" y="85344"/>
                </a:lnTo>
                <a:lnTo>
                  <a:pt x="927502" y="52131"/>
                </a:lnTo>
                <a:lnTo>
                  <a:pt x="909208" y="25003"/>
                </a:lnTo>
                <a:lnTo>
                  <a:pt x="882080" y="6709"/>
                </a:lnTo>
                <a:lnTo>
                  <a:pt x="848867" y="0"/>
                </a:lnTo>
                <a:close/>
              </a:path>
            </a:pathLst>
          </a:custGeom>
          <a:solidFill>
            <a:srgbClr val="B02C1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3" name="object 68"/>
          <p:cNvSpPr>
            <a:spLocks/>
          </p:cNvSpPr>
          <p:nvPr/>
        </p:nvSpPr>
        <p:spPr bwMode="auto">
          <a:xfrm>
            <a:off x="6372225" y="3573463"/>
            <a:ext cx="935038" cy="512762"/>
          </a:xfrm>
          <a:custGeom>
            <a:avLst/>
            <a:gdLst>
              <a:gd name="T0" fmla="*/ 0 w 934720"/>
              <a:gd name="T1" fmla="*/ 85556 h 512445"/>
              <a:gd name="T2" fmla="*/ 6717 w 934720"/>
              <a:gd name="T3" fmla="*/ 52259 h 512445"/>
              <a:gd name="T4" fmla="*/ 25039 w 934720"/>
              <a:gd name="T5" fmla="*/ 25063 h 512445"/>
              <a:gd name="T6" fmla="*/ 52203 w 934720"/>
              <a:gd name="T7" fmla="*/ 6725 h 512445"/>
              <a:gd name="T8" fmla="*/ 85459 w 934720"/>
              <a:gd name="T9" fmla="*/ 0 h 512445"/>
              <a:gd name="T10" fmla="*/ 850023 w 934720"/>
              <a:gd name="T11" fmla="*/ 0 h 512445"/>
              <a:gd name="T12" fmla="*/ 883280 w 934720"/>
              <a:gd name="T13" fmla="*/ 6725 h 512445"/>
              <a:gd name="T14" fmla="*/ 910446 w 934720"/>
              <a:gd name="T15" fmla="*/ 25063 h 512445"/>
              <a:gd name="T16" fmla="*/ 928766 w 934720"/>
              <a:gd name="T17" fmla="*/ 52259 h 512445"/>
              <a:gd name="T18" fmla="*/ 935483 w 934720"/>
              <a:gd name="T19" fmla="*/ 85556 h 512445"/>
              <a:gd name="T20" fmla="*/ 935483 w 934720"/>
              <a:gd name="T21" fmla="*/ 427776 h 512445"/>
              <a:gd name="T22" fmla="*/ 928766 w 934720"/>
              <a:gd name="T23" fmla="*/ 461072 h 512445"/>
              <a:gd name="T24" fmla="*/ 910446 w 934720"/>
              <a:gd name="T25" fmla="*/ 488266 h 512445"/>
              <a:gd name="T26" fmla="*/ 883280 w 934720"/>
              <a:gd name="T27" fmla="*/ 506606 h 512445"/>
              <a:gd name="T28" fmla="*/ 850023 w 934720"/>
              <a:gd name="T29" fmla="*/ 513332 h 512445"/>
              <a:gd name="T30" fmla="*/ 85459 w 934720"/>
              <a:gd name="T31" fmla="*/ 513332 h 512445"/>
              <a:gd name="T32" fmla="*/ 52203 w 934720"/>
              <a:gd name="T33" fmla="*/ 506606 h 512445"/>
              <a:gd name="T34" fmla="*/ 25039 w 934720"/>
              <a:gd name="T35" fmla="*/ 488266 h 512445"/>
              <a:gd name="T36" fmla="*/ 6717 w 934720"/>
              <a:gd name="T37" fmla="*/ 461072 h 512445"/>
              <a:gd name="T38" fmla="*/ 0 w 934720"/>
              <a:gd name="T39" fmla="*/ 427776 h 512445"/>
              <a:gd name="T40" fmla="*/ 0 w 934720"/>
              <a:gd name="T41" fmla="*/ 85556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0" y="85344"/>
                </a:moveTo>
                <a:lnTo>
                  <a:pt x="6709" y="52131"/>
                </a:lnTo>
                <a:lnTo>
                  <a:pt x="25003" y="25003"/>
                </a:lnTo>
                <a:lnTo>
                  <a:pt x="52131" y="6709"/>
                </a:lnTo>
                <a:lnTo>
                  <a:pt x="85343" y="0"/>
                </a:lnTo>
                <a:lnTo>
                  <a:pt x="848867" y="0"/>
                </a:lnTo>
                <a:lnTo>
                  <a:pt x="882080" y="6709"/>
                </a:lnTo>
                <a:lnTo>
                  <a:pt x="909208" y="25003"/>
                </a:lnTo>
                <a:lnTo>
                  <a:pt x="927502" y="52131"/>
                </a:lnTo>
                <a:lnTo>
                  <a:pt x="934211" y="85344"/>
                </a:lnTo>
                <a:lnTo>
                  <a:pt x="934211" y="426720"/>
                </a:lnTo>
                <a:lnTo>
                  <a:pt x="927502" y="459932"/>
                </a:lnTo>
                <a:lnTo>
                  <a:pt x="909208" y="487060"/>
                </a:lnTo>
                <a:lnTo>
                  <a:pt x="882080" y="505354"/>
                </a:lnTo>
                <a:lnTo>
                  <a:pt x="848867" y="512064"/>
                </a:lnTo>
                <a:lnTo>
                  <a:pt x="85343" y="512064"/>
                </a:lnTo>
                <a:lnTo>
                  <a:pt x="52131" y="505354"/>
                </a:lnTo>
                <a:lnTo>
                  <a:pt x="25003" y="487060"/>
                </a:lnTo>
                <a:lnTo>
                  <a:pt x="6709" y="459932"/>
                </a:lnTo>
                <a:lnTo>
                  <a:pt x="0" y="426720"/>
                </a:lnTo>
                <a:lnTo>
                  <a:pt x="0" y="85344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4" name="object 69"/>
          <p:cNvSpPr>
            <a:spLocks/>
          </p:cNvSpPr>
          <p:nvPr/>
        </p:nvSpPr>
        <p:spPr bwMode="auto">
          <a:xfrm>
            <a:off x="7305675" y="4164013"/>
            <a:ext cx="1658938" cy="407987"/>
          </a:xfrm>
          <a:custGeom>
            <a:avLst/>
            <a:gdLst>
              <a:gd name="T0" fmla="*/ 1591260 w 1658620"/>
              <a:gd name="T1" fmla="*/ 0 h 408939"/>
              <a:gd name="T2" fmla="*/ 0 w 1658620"/>
              <a:gd name="T3" fmla="*/ 0 h 408939"/>
              <a:gd name="T4" fmla="*/ 0 w 1658620"/>
              <a:gd name="T5" fmla="*/ 404641 h 408939"/>
              <a:gd name="T6" fmla="*/ 1591260 w 1658620"/>
              <a:gd name="T7" fmla="*/ 404641 h 408939"/>
              <a:gd name="T8" fmla="*/ 1617775 w 1658620"/>
              <a:gd name="T9" fmla="*/ 399342 h 408939"/>
              <a:gd name="T10" fmla="*/ 1639429 w 1658620"/>
              <a:gd name="T11" fmla="*/ 384888 h 408939"/>
              <a:gd name="T12" fmla="*/ 1654030 w 1658620"/>
              <a:gd name="T13" fmla="*/ 363451 h 408939"/>
              <a:gd name="T14" fmla="*/ 1659384 w 1658620"/>
              <a:gd name="T15" fmla="*/ 337201 h 408939"/>
              <a:gd name="T16" fmla="*/ 1659384 w 1658620"/>
              <a:gd name="T17" fmla="*/ 67440 h 408939"/>
              <a:gd name="T18" fmla="*/ 1654030 w 1658620"/>
              <a:gd name="T19" fmla="*/ 41190 h 408939"/>
              <a:gd name="T20" fmla="*/ 1639429 w 1658620"/>
              <a:gd name="T21" fmla="*/ 19754 h 408939"/>
              <a:gd name="T22" fmla="*/ 1617775 w 1658620"/>
              <a:gd name="T23" fmla="*/ 5301 h 408939"/>
              <a:gd name="T24" fmla="*/ 1591260 w 1658620"/>
              <a:gd name="T25" fmla="*/ 0 h 408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08939"/>
              <a:gd name="T41" fmla="*/ 1658620 w 1658620"/>
              <a:gd name="T42" fmla="*/ 408939 h 408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08939">
                <a:moveTo>
                  <a:pt x="1590040" y="0"/>
                </a:moveTo>
                <a:lnTo>
                  <a:pt x="0" y="0"/>
                </a:lnTo>
                <a:lnTo>
                  <a:pt x="0" y="408431"/>
                </a:lnTo>
                <a:lnTo>
                  <a:pt x="1590040" y="408431"/>
                </a:lnTo>
                <a:lnTo>
                  <a:pt x="1616535" y="403082"/>
                </a:lnTo>
                <a:lnTo>
                  <a:pt x="1638173" y="388492"/>
                </a:lnTo>
                <a:lnTo>
                  <a:pt x="1652762" y="366855"/>
                </a:lnTo>
                <a:lnTo>
                  <a:pt x="1658112" y="340359"/>
                </a:lnTo>
                <a:lnTo>
                  <a:pt x="1658112" y="68071"/>
                </a:lnTo>
                <a:lnTo>
                  <a:pt x="1652762" y="41576"/>
                </a:lnTo>
                <a:lnTo>
                  <a:pt x="1638173" y="19938"/>
                </a:lnTo>
                <a:lnTo>
                  <a:pt x="1616535" y="5349"/>
                </a:lnTo>
                <a:lnTo>
                  <a:pt x="1590040" y="0"/>
                </a:lnTo>
                <a:close/>
              </a:path>
            </a:pathLst>
          </a:custGeom>
          <a:solidFill>
            <a:srgbClr val="F7B8B5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5" name="object 70"/>
          <p:cNvSpPr>
            <a:spLocks/>
          </p:cNvSpPr>
          <p:nvPr/>
        </p:nvSpPr>
        <p:spPr bwMode="auto">
          <a:xfrm>
            <a:off x="7305675" y="4164013"/>
            <a:ext cx="1658938" cy="407987"/>
          </a:xfrm>
          <a:custGeom>
            <a:avLst/>
            <a:gdLst>
              <a:gd name="T0" fmla="*/ 1659384 w 1658620"/>
              <a:gd name="T1" fmla="*/ 67440 h 408939"/>
              <a:gd name="T2" fmla="*/ 1659384 w 1658620"/>
              <a:gd name="T3" fmla="*/ 337201 h 408939"/>
              <a:gd name="T4" fmla="*/ 1654030 w 1658620"/>
              <a:gd name="T5" fmla="*/ 363451 h 408939"/>
              <a:gd name="T6" fmla="*/ 1639429 w 1658620"/>
              <a:gd name="T7" fmla="*/ 384888 h 408939"/>
              <a:gd name="T8" fmla="*/ 1617775 w 1658620"/>
              <a:gd name="T9" fmla="*/ 399342 h 408939"/>
              <a:gd name="T10" fmla="*/ 1591260 w 1658620"/>
              <a:gd name="T11" fmla="*/ 404641 h 408939"/>
              <a:gd name="T12" fmla="*/ 0 w 1658620"/>
              <a:gd name="T13" fmla="*/ 404641 h 408939"/>
              <a:gd name="T14" fmla="*/ 0 w 1658620"/>
              <a:gd name="T15" fmla="*/ 0 h 408939"/>
              <a:gd name="T16" fmla="*/ 1591260 w 1658620"/>
              <a:gd name="T17" fmla="*/ 0 h 408939"/>
              <a:gd name="T18" fmla="*/ 1617775 w 1658620"/>
              <a:gd name="T19" fmla="*/ 5301 h 408939"/>
              <a:gd name="T20" fmla="*/ 1639429 w 1658620"/>
              <a:gd name="T21" fmla="*/ 19754 h 408939"/>
              <a:gd name="T22" fmla="*/ 1654030 w 1658620"/>
              <a:gd name="T23" fmla="*/ 41190 h 408939"/>
              <a:gd name="T24" fmla="*/ 1659384 w 1658620"/>
              <a:gd name="T25" fmla="*/ 67440 h 408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08939"/>
              <a:gd name="T41" fmla="*/ 1658620 w 1658620"/>
              <a:gd name="T42" fmla="*/ 408939 h 408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08939">
                <a:moveTo>
                  <a:pt x="1658112" y="68071"/>
                </a:moveTo>
                <a:lnTo>
                  <a:pt x="1658112" y="340359"/>
                </a:lnTo>
                <a:lnTo>
                  <a:pt x="1652762" y="366855"/>
                </a:lnTo>
                <a:lnTo>
                  <a:pt x="1638173" y="388492"/>
                </a:lnTo>
                <a:lnTo>
                  <a:pt x="1616535" y="403082"/>
                </a:lnTo>
                <a:lnTo>
                  <a:pt x="1590040" y="408431"/>
                </a:lnTo>
                <a:lnTo>
                  <a:pt x="0" y="408431"/>
                </a:lnTo>
                <a:lnTo>
                  <a:pt x="0" y="0"/>
                </a:lnTo>
                <a:lnTo>
                  <a:pt x="1590040" y="0"/>
                </a:lnTo>
                <a:lnTo>
                  <a:pt x="1616535" y="5349"/>
                </a:lnTo>
                <a:lnTo>
                  <a:pt x="1638173" y="19938"/>
                </a:lnTo>
                <a:lnTo>
                  <a:pt x="1652762" y="41576"/>
                </a:lnTo>
                <a:lnTo>
                  <a:pt x="1658112" y="68071"/>
                </a:lnTo>
                <a:close/>
              </a:path>
            </a:pathLst>
          </a:custGeom>
          <a:noFill/>
          <a:ln w="15240">
            <a:solidFill>
              <a:srgbClr val="F7B8B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6" name="object 71"/>
          <p:cNvSpPr txBox="1">
            <a:spLocks noChangeArrowheads="1"/>
          </p:cNvSpPr>
          <p:nvPr/>
        </p:nvSpPr>
        <p:spPr bwMode="auto">
          <a:xfrm>
            <a:off x="7305675" y="4210050"/>
            <a:ext cx="16589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8275" indent="-114300">
              <a:lnSpc>
                <a:spcPts val="1238"/>
              </a:lnSpc>
              <a:buFontTx/>
              <a:buChar char="•"/>
              <a:tabLst>
                <a:tab pos="168275" algn="l"/>
              </a:tabLs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Налоги на  имущество</a:t>
            </a:r>
          </a:p>
        </p:txBody>
      </p:sp>
      <p:sp>
        <p:nvSpPr>
          <p:cNvPr id="24717" name="object 72"/>
          <p:cNvSpPr>
            <a:spLocks/>
          </p:cNvSpPr>
          <p:nvPr/>
        </p:nvSpPr>
        <p:spPr bwMode="auto">
          <a:xfrm>
            <a:off x="6372225" y="4111625"/>
            <a:ext cx="935038" cy="512763"/>
          </a:xfrm>
          <a:custGeom>
            <a:avLst/>
            <a:gdLst>
              <a:gd name="T0" fmla="*/ 850023 w 934720"/>
              <a:gd name="T1" fmla="*/ 0 h 512445"/>
              <a:gd name="T2" fmla="*/ 85459 w 934720"/>
              <a:gd name="T3" fmla="*/ 0 h 512445"/>
              <a:gd name="T4" fmla="*/ 52203 w 934720"/>
              <a:gd name="T5" fmla="*/ 6725 h 512445"/>
              <a:gd name="T6" fmla="*/ 25039 w 934720"/>
              <a:gd name="T7" fmla="*/ 25067 h 512445"/>
              <a:gd name="T8" fmla="*/ 6717 w 934720"/>
              <a:gd name="T9" fmla="*/ 52259 h 512445"/>
              <a:gd name="T10" fmla="*/ 0 w 934720"/>
              <a:gd name="T11" fmla="*/ 85555 h 512445"/>
              <a:gd name="T12" fmla="*/ 0 w 934720"/>
              <a:gd name="T13" fmla="*/ 427780 h 512445"/>
              <a:gd name="T14" fmla="*/ 6717 w 934720"/>
              <a:gd name="T15" fmla="*/ 461075 h 512445"/>
              <a:gd name="T16" fmla="*/ 25039 w 934720"/>
              <a:gd name="T17" fmla="*/ 488270 h 512445"/>
              <a:gd name="T18" fmla="*/ 52203 w 934720"/>
              <a:gd name="T19" fmla="*/ 506610 h 512445"/>
              <a:gd name="T20" fmla="*/ 85459 w 934720"/>
              <a:gd name="T21" fmla="*/ 513336 h 512445"/>
              <a:gd name="T22" fmla="*/ 850023 w 934720"/>
              <a:gd name="T23" fmla="*/ 513336 h 512445"/>
              <a:gd name="T24" fmla="*/ 883280 w 934720"/>
              <a:gd name="T25" fmla="*/ 506610 h 512445"/>
              <a:gd name="T26" fmla="*/ 910446 w 934720"/>
              <a:gd name="T27" fmla="*/ 488270 h 512445"/>
              <a:gd name="T28" fmla="*/ 928766 w 934720"/>
              <a:gd name="T29" fmla="*/ 461075 h 512445"/>
              <a:gd name="T30" fmla="*/ 935483 w 934720"/>
              <a:gd name="T31" fmla="*/ 427780 h 512445"/>
              <a:gd name="T32" fmla="*/ 935483 w 934720"/>
              <a:gd name="T33" fmla="*/ 85555 h 512445"/>
              <a:gd name="T34" fmla="*/ 928766 w 934720"/>
              <a:gd name="T35" fmla="*/ 52259 h 512445"/>
              <a:gd name="T36" fmla="*/ 910446 w 934720"/>
              <a:gd name="T37" fmla="*/ 25067 h 512445"/>
              <a:gd name="T38" fmla="*/ 883280 w 934720"/>
              <a:gd name="T39" fmla="*/ 6725 h 512445"/>
              <a:gd name="T40" fmla="*/ 850023 w 934720"/>
              <a:gd name="T41" fmla="*/ 0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848867" y="0"/>
                </a:moveTo>
                <a:lnTo>
                  <a:pt x="85343" y="0"/>
                </a:lnTo>
                <a:lnTo>
                  <a:pt x="52131" y="6709"/>
                </a:lnTo>
                <a:lnTo>
                  <a:pt x="25003" y="25003"/>
                </a:lnTo>
                <a:lnTo>
                  <a:pt x="6709" y="52131"/>
                </a:lnTo>
                <a:lnTo>
                  <a:pt x="0" y="85343"/>
                </a:lnTo>
                <a:lnTo>
                  <a:pt x="0" y="426720"/>
                </a:lnTo>
                <a:lnTo>
                  <a:pt x="6709" y="459932"/>
                </a:lnTo>
                <a:lnTo>
                  <a:pt x="25003" y="487060"/>
                </a:lnTo>
                <a:lnTo>
                  <a:pt x="52131" y="505354"/>
                </a:lnTo>
                <a:lnTo>
                  <a:pt x="85343" y="512064"/>
                </a:lnTo>
                <a:lnTo>
                  <a:pt x="848867" y="512064"/>
                </a:lnTo>
                <a:lnTo>
                  <a:pt x="882080" y="505354"/>
                </a:lnTo>
                <a:lnTo>
                  <a:pt x="909208" y="487060"/>
                </a:lnTo>
                <a:lnTo>
                  <a:pt x="927502" y="459932"/>
                </a:lnTo>
                <a:lnTo>
                  <a:pt x="934211" y="426720"/>
                </a:lnTo>
                <a:lnTo>
                  <a:pt x="934211" y="85343"/>
                </a:lnTo>
                <a:lnTo>
                  <a:pt x="927502" y="52131"/>
                </a:lnTo>
                <a:lnTo>
                  <a:pt x="909208" y="25003"/>
                </a:lnTo>
                <a:lnTo>
                  <a:pt x="882080" y="6709"/>
                </a:lnTo>
                <a:lnTo>
                  <a:pt x="848867" y="0"/>
                </a:lnTo>
                <a:close/>
              </a:path>
            </a:pathLst>
          </a:custGeom>
          <a:solidFill>
            <a:srgbClr val="E84E3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8" name="object 73"/>
          <p:cNvSpPr>
            <a:spLocks/>
          </p:cNvSpPr>
          <p:nvPr/>
        </p:nvSpPr>
        <p:spPr bwMode="auto">
          <a:xfrm>
            <a:off x="6372225" y="4111625"/>
            <a:ext cx="935038" cy="512763"/>
          </a:xfrm>
          <a:custGeom>
            <a:avLst/>
            <a:gdLst>
              <a:gd name="T0" fmla="*/ 0 w 934720"/>
              <a:gd name="T1" fmla="*/ 85555 h 512445"/>
              <a:gd name="T2" fmla="*/ 6717 w 934720"/>
              <a:gd name="T3" fmla="*/ 52259 h 512445"/>
              <a:gd name="T4" fmla="*/ 25039 w 934720"/>
              <a:gd name="T5" fmla="*/ 25067 h 512445"/>
              <a:gd name="T6" fmla="*/ 52203 w 934720"/>
              <a:gd name="T7" fmla="*/ 6725 h 512445"/>
              <a:gd name="T8" fmla="*/ 85459 w 934720"/>
              <a:gd name="T9" fmla="*/ 0 h 512445"/>
              <a:gd name="T10" fmla="*/ 850023 w 934720"/>
              <a:gd name="T11" fmla="*/ 0 h 512445"/>
              <a:gd name="T12" fmla="*/ 883280 w 934720"/>
              <a:gd name="T13" fmla="*/ 6725 h 512445"/>
              <a:gd name="T14" fmla="*/ 910446 w 934720"/>
              <a:gd name="T15" fmla="*/ 25067 h 512445"/>
              <a:gd name="T16" fmla="*/ 928766 w 934720"/>
              <a:gd name="T17" fmla="*/ 52259 h 512445"/>
              <a:gd name="T18" fmla="*/ 935483 w 934720"/>
              <a:gd name="T19" fmla="*/ 85555 h 512445"/>
              <a:gd name="T20" fmla="*/ 935483 w 934720"/>
              <a:gd name="T21" fmla="*/ 427780 h 512445"/>
              <a:gd name="T22" fmla="*/ 928766 w 934720"/>
              <a:gd name="T23" fmla="*/ 461075 h 512445"/>
              <a:gd name="T24" fmla="*/ 910446 w 934720"/>
              <a:gd name="T25" fmla="*/ 488270 h 512445"/>
              <a:gd name="T26" fmla="*/ 883280 w 934720"/>
              <a:gd name="T27" fmla="*/ 506610 h 512445"/>
              <a:gd name="T28" fmla="*/ 850023 w 934720"/>
              <a:gd name="T29" fmla="*/ 513336 h 512445"/>
              <a:gd name="T30" fmla="*/ 85459 w 934720"/>
              <a:gd name="T31" fmla="*/ 513336 h 512445"/>
              <a:gd name="T32" fmla="*/ 52203 w 934720"/>
              <a:gd name="T33" fmla="*/ 506610 h 512445"/>
              <a:gd name="T34" fmla="*/ 25039 w 934720"/>
              <a:gd name="T35" fmla="*/ 488270 h 512445"/>
              <a:gd name="T36" fmla="*/ 6717 w 934720"/>
              <a:gd name="T37" fmla="*/ 461075 h 512445"/>
              <a:gd name="T38" fmla="*/ 0 w 934720"/>
              <a:gd name="T39" fmla="*/ 427780 h 512445"/>
              <a:gd name="T40" fmla="*/ 0 w 934720"/>
              <a:gd name="T41" fmla="*/ 85555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0" y="85343"/>
                </a:moveTo>
                <a:lnTo>
                  <a:pt x="6709" y="52131"/>
                </a:lnTo>
                <a:lnTo>
                  <a:pt x="25003" y="25003"/>
                </a:lnTo>
                <a:lnTo>
                  <a:pt x="52131" y="6709"/>
                </a:lnTo>
                <a:lnTo>
                  <a:pt x="85343" y="0"/>
                </a:lnTo>
                <a:lnTo>
                  <a:pt x="848867" y="0"/>
                </a:lnTo>
                <a:lnTo>
                  <a:pt x="882080" y="6709"/>
                </a:lnTo>
                <a:lnTo>
                  <a:pt x="909208" y="25003"/>
                </a:lnTo>
                <a:lnTo>
                  <a:pt x="927502" y="52131"/>
                </a:lnTo>
                <a:lnTo>
                  <a:pt x="934211" y="85343"/>
                </a:lnTo>
                <a:lnTo>
                  <a:pt x="934211" y="426720"/>
                </a:lnTo>
                <a:lnTo>
                  <a:pt x="927502" y="459932"/>
                </a:lnTo>
                <a:lnTo>
                  <a:pt x="909208" y="487060"/>
                </a:lnTo>
                <a:lnTo>
                  <a:pt x="882080" y="505354"/>
                </a:lnTo>
                <a:lnTo>
                  <a:pt x="848867" y="512064"/>
                </a:lnTo>
                <a:lnTo>
                  <a:pt x="85343" y="512064"/>
                </a:lnTo>
                <a:lnTo>
                  <a:pt x="52131" y="505354"/>
                </a:lnTo>
                <a:lnTo>
                  <a:pt x="25003" y="487060"/>
                </a:lnTo>
                <a:lnTo>
                  <a:pt x="6709" y="459932"/>
                </a:lnTo>
                <a:lnTo>
                  <a:pt x="0" y="426720"/>
                </a:lnTo>
                <a:lnTo>
                  <a:pt x="0" y="85343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19" name="object 74"/>
          <p:cNvSpPr>
            <a:spLocks/>
          </p:cNvSpPr>
          <p:nvPr/>
        </p:nvSpPr>
        <p:spPr bwMode="auto">
          <a:xfrm>
            <a:off x="7315200" y="4724400"/>
            <a:ext cx="1658938" cy="409575"/>
          </a:xfrm>
          <a:custGeom>
            <a:avLst/>
            <a:gdLst>
              <a:gd name="T0" fmla="*/ 1591006 w 1658620"/>
              <a:gd name="T1" fmla="*/ 0 h 410210"/>
              <a:gd name="T2" fmla="*/ 0 w 1658620"/>
              <a:gd name="T3" fmla="*/ 0 h 410210"/>
              <a:gd name="T4" fmla="*/ 0 w 1658620"/>
              <a:gd name="T5" fmla="*/ 407421 h 410210"/>
              <a:gd name="T6" fmla="*/ 1591006 w 1658620"/>
              <a:gd name="T7" fmla="*/ 407421 h 410210"/>
              <a:gd name="T8" fmla="*/ 1617614 w 1658620"/>
              <a:gd name="T9" fmla="*/ 402086 h 410210"/>
              <a:gd name="T10" fmla="*/ 1639349 w 1658620"/>
              <a:gd name="T11" fmla="*/ 387527 h 410210"/>
              <a:gd name="T12" fmla="*/ 1654008 w 1658620"/>
              <a:gd name="T13" fmla="*/ 365944 h 410210"/>
              <a:gd name="T14" fmla="*/ 1659384 w 1658620"/>
              <a:gd name="T15" fmla="*/ 339519 h 410210"/>
              <a:gd name="T16" fmla="*/ 1659384 w 1658620"/>
              <a:gd name="T17" fmla="*/ 67903 h 410210"/>
              <a:gd name="T18" fmla="*/ 1654008 w 1658620"/>
              <a:gd name="T19" fmla="*/ 41479 h 410210"/>
              <a:gd name="T20" fmla="*/ 1639349 w 1658620"/>
              <a:gd name="T21" fmla="*/ 19894 h 410210"/>
              <a:gd name="T22" fmla="*/ 1617614 w 1658620"/>
              <a:gd name="T23" fmla="*/ 5339 h 410210"/>
              <a:gd name="T24" fmla="*/ 1591006 w 1658620"/>
              <a:gd name="T25" fmla="*/ 0 h 410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10210"/>
              <a:gd name="T41" fmla="*/ 1658620 w 1658620"/>
              <a:gd name="T42" fmla="*/ 410210 h 410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10210">
                <a:moveTo>
                  <a:pt x="1589786" y="0"/>
                </a:moveTo>
                <a:lnTo>
                  <a:pt x="0" y="0"/>
                </a:lnTo>
                <a:lnTo>
                  <a:pt x="0" y="409955"/>
                </a:lnTo>
                <a:lnTo>
                  <a:pt x="1589786" y="409955"/>
                </a:lnTo>
                <a:lnTo>
                  <a:pt x="1616374" y="404584"/>
                </a:lnTo>
                <a:lnTo>
                  <a:pt x="1638093" y="389937"/>
                </a:lnTo>
                <a:lnTo>
                  <a:pt x="1652740" y="368218"/>
                </a:lnTo>
                <a:lnTo>
                  <a:pt x="1658112" y="341629"/>
                </a:lnTo>
                <a:lnTo>
                  <a:pt x="1658112" y="68325"/>
                </a:lnTo>
                <a:lnTo>
                  <a:pt x="1652740" y="41737"/>
                </a:lnTo>
                <a:lnTo>
                  <a:pt x="1638093" y="20018"/>
                </a:lnTo>
                <a:lnTo>
                  <a:pt x="1616374" y="5371"/>
                </a:lnTo>
                <a:lnTo>
                  <a:pt x="1589786" y="0"/>
                </a:lnTo>
                <a:close/>
              </a:path>
            </a:pathLst>
          </a:custGeom>
          <a:solidFill>
            <a:srgbClr val="F7B8B5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20" name="object 75"/>
          <p:cNvSpPr>
            <a:spLocks/>
          </p:cNvSpPr>
          <p:nvPr/>
        </p:nvSpPr>
        <p:spPr bwMode="auto">
          <a:xfrm>
            <a:off x="7305675" y="4700588"/>
            <a:ext cx="1658938" cy="409575"/>
          </a:xfrm>
          <a:custGeom>
            <a:avLst/>
            <a:gdLst>
              <a:gd name="T0" fmla="*/ 1659384 w 1658620"/>
              <a:gd name="T1" fmla="*/ 67903 h 410210"/>
              <a:gd name="T2" fmla="*/ 1659384 w 1658620"/>
              <a:gd name="T3" fmla="*/ 339519 h 410210"/>
              <a:gd name="T4" fmla="*/ 1654008 w 1658620"/>
              <a:gd name="T5" fmla="*/ 365944 h 410210"/>
              <a:gd name="T6" fmla="*/ 1639349 w 1658620"/>
              <a:gd name="T7" fmla="*/ 387527 h 410210"/>
              <a:gd name="T8" fmla="*/ 1617614 w 1658620"/>
              <a:gd name="T9" fmla="*/ 402086 h 410210"/>
              <a:gd name="T10" fmla="*/ 1591006 w 1658620"/>
              <a:gd name="T11" fmla="*/ 407421 h 410210"/>
              <a:gd name="T12" fmla="*/ 0 w 1658620"/>
              <a:gd name="T13" fmla="*/ 407421 h 410210"/>
              <a:gd name="T14" fmla="*/ 0 w 1658620"/>
              <a:gd name="T15" fmla="*/ 0 h 410210"/>
              <a:gd name="T16" fmla="*/ 1591006 w 1658620"/>
              <a:gd name="T17" fmla="*/ 0 h 410210"/>
              <a:gd name="T18" fmla="*/ 1617614 w 1658620"/>
              <a:gd name="T19" fmla="*/ 5339 h 410210"/>
              <a:gd name="T20" fmla="*/ 1639349 w 1658620"/>
              <a:gd name="T21" fmla="*/ 19894 h 410210"/>
              <a:gd name="T22" fmla="*/ 1654008 w 1658620"/>
              <a:gd name="T23" fmla="*/ 41479 h 410210"/>
              <a:gd name="T24" fmla="*/ 1659384 w 1658620"/>
              <a:gd name="T25" fmla="*/ 67903 h 410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10210"/>
              <a:gd name="T41" fmla="*/ 1658620 w 1658620"/>
              <a:gd name="T42" fmla="*/ 410210 h 410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10210">
                <a:moveTo>
                  <a:pt x="1658112" y="68325"/>
                </a:moveTo>
                <a:lnTo>
                  <a:pt x="1658112" y="341629"/>
                </a:lnTo>
                <a:lnTo>
                  <a:pt x="1652740" y="368218"/>
                </a:lnTo>
                <a:lnTo>
                  <a:pt x="1638093" y="389937"/>
                </a:lnTo>
                <a:lnTo>
                  <a:pt x="1616374" y="404584"/>
                </a:lnTo>
                <a:lnTo>
                  <a:pt x="1589786" y="409955"/>
                </a:lnTo>
                <a:lnTo>
                  <a:pt x="0" y="409955"/>
                </a:lnTo>
                <a:lnTo>
                  <a:pt x="0" y="0"/>
                </a:lnTo>
                <a:lnTo>
                  <a:pt x="1589786" y="0"/>
                </a:lnTo>
                <a:lnTo>
                  <a:pt x="1616374" y="5371"/>
                </a:lnTo>
                <a:lnTo>
                  <a:pt x="1638093" y="20018"/>
                </a:lnTo>
                <a:lnTo>
                  <a:pt x="1652740" y="41737"/>
                </a:lnTo>
                <a:lnTo>
                  <a:pt x="1658112" y="68325"/>
                </a:lnTo>
                <a:close/>
              </a:path>
            </a:pathLst>
          </a:custGeom>
          <a:noFill/>
          <a:ln w="15240">
            <a:solidFill>
              <a:srgbClr val="F7B8B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21" name="object 77"/>
          <p:cNvSpPr>
            <a:spLocks/>
          </p:cNvSpPr>
          <p:nvPr/>
        </p:nvSpPr>
        <p:spPr bwMode="auto">
          <a:xfrm>
            <a:off x="6372225" y="4649788"/>
            <a:ext cx="935038" cy="512762"/>
          </a:xfrm>
          <a:custGeom>
            <a:avLst/>
            <a:gdLst>
              <a:gd name="T0" fmla="*/ 850023 w 934720"/>
              <a:gd name="T1" fmla="*/ 0 h 512445"/>
              <a:gd name="T2" fmla="*/ 85459 w 934720"/>
              <a:gd name="T3" fmla="*/ 0 h 512445"/>
              <a:gd name="T4" fmla="*/ 52203 w 934720"/>
              <a:gd name="T5" fmla="*/ 6725 h 512445"/>
              <a:gd name="T6" fmla="*/ 25039 w 934720"/>
              <a:gd name="T7" fmla="*/ 25063 h 512445"/>
              <a:gd name="T8" fmla="*/ 6717 w 934720"/>
              <a:gd name="T9" fmla="*/ 52259 h 512445"/>
              <a:gd name="T10" fmla="*/ 0 w 934720"/>
              <a:gd name="T11" fmla="*/ 85555 h 512445"/>
              <a:gd name="T12" fmla="*/ 0 w 934720"/>
              <a:gd name="T13" fmla="*/ 427775 h 512445"/>
              <a:gd name="T14" fmla="*/ 6717 w 934720"/>
              <a:gd name="T15" fmla="*/ 461072 h 512445"/>
              <a:gd name="T16" fmla="*/ 25039 w 934720"/>
              <a:gd name="T17" fmla="*/ 488266 h 512445"/>
              <a:gd name="T18" fmla="*/ 52203 w 934720"/>
              <a:gd name="T19" fmla="*/ 506606 h 512445"/>
              <a:gd name="T20" fmla="*/ 85459 w 934720"/>
              <a:gd name="T21" fmla="*/ 513331 h 512445"/>
              <a:gd name="T22" fmla="*/ 850023 w 934720"/>
              <a:gd name="T23" fmla="*/ 513331 h 512445"/>
              <a:gd name="T24" fmla="*/ 883280 w 934720"/>
              <a:gd name="T25" fmla="*/ 506606 h 512445"/>
              <a:gd name="T26" fmla="*/ 910446 w 934720"/>
              <a:gd name="T27" fmla="*/ 488266 h 512445"/>
              <a:gd name="T28" fmla="*/ 928766 w 934720"/>
              <a:gd name="T29" fmla="*/ 461072 h 512445"/>
              <a:gd name="T30" fmla="*/ 935483 w 934720"/>
              <a:gd name="T31" fmla="*/ 427775 h 512445"/>
              <a:gd name="T32" fmla="*/ 935483 w 934720"/>
              <a:gd name="T33" fmla="*/ 85555 h 512445"/>
              <a:gd name="T34" fmla="*/ 928766 w 934720"/>
              <a:gd name="T35" fmla="*/ 52259 h 512445"/>
              <a:gd name="T36" fmla="*/ 910446 w 934720"/>
              <a:gd name="T37" fmla="*/ 25063 h 512445"/>
              <a:gd name="T38" fmla="*/ 883280 w 934720"/>
              <a:gd name="T39" fmla="*/ 6725 h 512445"/>
              <a:gd name="T40" fmla="*/ 850023 w 934720"/>
              <a:gd name="T41" fmla="*/ 0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848867" y="0"/>
                </a:moveTo>
                <a:lnTo>
                  <a:pt x="85343" y="0"/>
                </a:lnTo>
                <a:lnTo>
                  <a:pt x="52131" y="6709"/>
                </a:lnTo>
                <a:lnTo>
                  <a:pt x="25003" y="25003"/>
                </a:lnTo>
                <a:lnTo>
                  <a:pt x="6709" y="52131"/>
                </a:lnTo>
                <a:lnTo>
                  <a:pt x="0" y="85343"/>
                </a:lnTo>
                <a:lnTo>
                  <a:pt x="0" y="426719"/>
                </a:lnTo>
                <a:lnTo>
                  <a:pt x="6709" y="459932"/>
                </a:lnTo>
                <a:lnTo>
                  <a:pt x="25003" y="487060"/>
                </a:lnTo>
                <a:lnTo>
                  <a:pt x="52131" y="505354"/>
                </a:lnTo>
                <a:lnTo>
                  <a:pt x="85343" y="512063"/>
                </a:lnTo>
                <a:lnTo>
                  <a:pt x="848867" y="512063"/>
                </a:lnTo>
                <a:lnTo>
                  <a:pt x="882080" y="505354"/>
                </a:lnTo>
                <a:lnTo>
                  <a:pt x="909208" y="487060"/>
                </a:lnTo>
                <a:lnTo>
                  <a:pt x="927502" y="459932"/>
                </a:lnTo>
                <a:lnTo>
                  <a:pt x="934211" y="426719"/>
                </a:lnTo>
                <a:lnTo>
                  <a:pt x="934211" y="85343"/>
                </a:lnTo>
                <a:lnTo>
                  <a:pt x="927502" y="52131"/>
                </a:lnTo>
                <a:lnTo>
                  <a:pt x="909208" y="25003"/>
                </a:lnTo>
                <a:lnTo>
                  <a:pt x="882080" y="6709"/>
                </a:lnTo>
                <a:lnTo>
                  <a:pt x="848867" y="0"/>
                </a:lnTo>
                <a:close/>
              </a:path>
            </a:pathLst>
          </a:custGeom>
          <a:solidFill>
            <a:srgbClr val="F3928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22" name="object 78"/>
          <p:cNvSpPr>
            <a:spLocks/>
          </p:cNvSpPr>
          <p:nvPr/>
        </p:nvSpPr>
        <p:spPr bwMode="auto">
          <a:xfrm>
            <a:off x="6400800" y="4648200"/>
            <a:ext cx="935038" cy="512763"/>
          </a:xfrm>
          <a:custGeom>
            <a:avLst/>
            <a:gdLst>
              <a:gd name="T0" fmla="*/ 0 w 934720"/>
              <a:gd name="T1" fmla="*/ 85555 h 512445"/>
              <a:gd name="T2" fmla="*/ 6717 w 934720"/>
              <a:gd name="T3" fmla="*/ 52259 h 512445"/>
              <a:gd name="T4" fmla="*/ 25039 w 934720"/>
              <a:gd name="T5" fmla="*/ 25065 h 512445"/>
              <a:gd name="T6" fmla="*/ 52203 w 934720"/>
              <a:gd name="T7" fmla="*/ 6725 h 512445"/>
              <a:gd name="T8" fmla="*/ 85459 w 934720"/>
              <a:gd name="T9" fmla="*/ 0 h 512445"/>
              <a:gd name="T10" fmla="*/ 850023 w 934720"/>
              <a:gd name="T11" fmla="*/ 0 h 512445"/>
              <a:gd name="T12" fmla="*/ 883280 w 934720"/>
              <a:gd name="T13" fmla="*/ 6725 h 512445"/>
              <a:gd name="T14" fmla="*/ 910446 w 934720"/>
              <a:gd name="T15" fmla="*/ 25065 h 512445"/>
              <a:gd name="T16" fmla="*/ 928766 w 934720"/>
              <a:gd name="T17" fmla="*/ 52259 h 512445"/>
              <a:gd name="T18" fmla="*/ 935483 w 934720"/>
              <a:gd name="T19" fmla="*/ 85555 h 512445"/>
              <a:gd name="T20" fmla="*/ 935483 w 934720"/>
              <a:gd name="T21" fmla="*/ 427777 h 512445"/>
              <a:gd name="T22" fmla="*/ 928766 w 934720"/>
              <a:gd name="T23" fmla="*/ 461074 h 512445"/>
              <a:gd name="T24" fmla="*/ 910446 w 934720"/>
              <a:gd name="T25" fmla="*/ 488268 h 512445"/>
              <a:gd name="T26" fmla="*/ 883280 w 934720"/>
              <a:gd name="T27" fmla="*/ 506608 h 512445"/>
              <a:gd name="T28" fmla="*/ 850023 w 934720"/>
              <a:gd name="T29" fmla="*/ 513333 h 512445"/>
              <a:gd name="T30" fmla="*/ 85459 w 934720"/>
              <a:gd name="T31" fmla="*/ 513333 h 512445"/>
              <a:gd name="T32" fmla="*/ 52203 w 934720"/>
              <a:gd name="T33" fmla="*/ 506608 h 512445"/>
              <a:gd name="T34" fmla="*/ 25039 w 934720"/>
              <a:gd name="T35" fmla="*/ 488268 h 512445"/>
              <a:gd name="T36" fmla="*/ 6717 w 934720"/>
              <a:gd name="T37" fmla="*/ 461074 h 512445"/>
              <a:gd name="T38" fmla="*/ 0 w 934720"/>
              <a:gd name="T39" fmla="*/ 427777 h 512445"/>
              <a:gd name="T40" fmla="*/ 0 w 934720"/>
              <a:gd name="T41" fmla="*/ 85555 h 5124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4720"/>
              <a:gd name="T64" fmla="*/ 0 h 512445"/>
              <a:gd name="T65" fmla="*/ 934720 w 934720"/>
              <a:gd name="T66" fmla="*/ 512445 h 5124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4720" h="512445">
                <a:moveTo>
                  <a:pt x="0" y="85343"/>
                </a:moveTo>
                <a:lnTo>
                  <a:pt x="6709" y="52131"/>
                </a:lnTo>
                <a:lnTo>
                  <a:pt x="25003" y="25003"/>
                </a:lnTo>
                <a:lnTo>
                  <a:pt x="52131" y="6709"/>
                </a:lnTo>
                <a:lnTo>
                  <a:pt x="85343" y="0"/>
                </a:lnTo>
                <a:lnTo>
                  <a:pt x="848867" y="0"/>
                </a:lnTo>
                <a:lnTo>
                  <a:pt x="882080" y="6709"/>
                </a:lnTo>
                <a:lnTo>
                  <a:pt x="909208" y="25003"/>
                </a:lnTo>
                <a:lnTo>
                  <a:pt x="927502" y="52131"/>
                </a:lnTo>
                <a:lnTo>
                  <a:pt x="934211" y="85343"/>
                </a:lnTo>
                <a:lnTo>
                  <a:pt x="934211" y="426719"/>
                </a:lnTo>
                <a:lnTo>
                  <a:pt x="927502" y="459932"/>
                </a:lnTo>
                <a:lnTo>
                  <a:pt x="909208" y="487060"/>
                </a:lnTo>
                <a:lnTo>
                  <a:pt x="882080" y="505354"/>
                </a:lnTo>
                <a:lnTo>
                  <a:pt x="848867" y="512063"/>
                </a:lnTo>
                <a:lnTo>
                  <a:pt x="85343" y="512063"/>
                </a:lnTo>
                <a:lnTo>
                  <a:pt x="52131" y="505354"/>
                </a:lnTo>
                <a:lnTo>
                  <a:pt x="25003" y="487060"/>
                </a:lnTo>
                <a:lnTo>
                  <a:pt x="6709" y="459932"/>
                </a:lnTo>
                <a:lnTo>
                  <a:pt x="0" y="426719"/>
                </a:lnTo>
                <a:lnTo>
                  <a:pt x="0" y="85343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23" name="object 80"/>
          <p:cNvSpPr>
            <a:spLocks/>
          </p:cNvSpPr>
          <p:nvPr/>
        </p:nvSpPr>
        <p:spPr bwMode="auto">
          <a:xfrm>
            <a:off x="7315200" y="4724400"/>
            <a:ext cx="1658938" cy="409575"/>
          </a:xfrm>
          <a:custGeom>
            <a:avLst/>
            <a:gdLst>
              <a:gd name="T0" fmla="*/ 1659384 w 1658620"/>
              <a:gd name="T1" fmla="*/ 67903 h 410210"/>
              <a:gd name="T2" fmla="*/ 1659384 w 1658620"/>
              <a:gd name="T3" fmla="*/ 339520 h 410210"/>
              <a:gd name="T4" fmla="*/ 1654008 w 1658620"/>
              <a:gd name="T5" fmla="*/ 365949 h 410210"/>
              <a:gd name="T6" fmla="*/ 1639349 w 1658620"/>
              <a:gd name="T7" fmla="*/ 387532 h 410210"/>
              <a:gd name="T8" fmla="*/ 1617614 w 1658620"/>
              <a:gd name="T9" fmla="*/ 402088 h 410210"/>
              <a:gd name="T10" fmla="*/ 1591006 w 1658620"/>
              <a:gd name="T11" fmla="*/ 407422 h 410210"/>
              <a:gd name="T12" fmla="*/ 0 w 1658620"/>
              <a:gd name="T13" fmla="*/ 407422 h 410210"/>
              <a:gd name="T14" fmla="*/ 0 w 1658620"/>
              <a:gd name="T15" fmla="*/ 0 h 410210"/>
              <a:gd name="T16" fmla="*/ 1591006 w 1658620"/>
              <a:gd name="T17" fmla="*/ 0 h 410210"/>
              <a:gd name="T18" fmla="*/ 1617614 w 1658620"/>
              <a:gd name="T19" fmla="*/ 5339 h 410210"/>
              <a:gd name="T20" fmla="*/ 1639349 w 1658620"/>
              <a:gd name="T21" fmla="*/ 19894 h 410210"/>
              <a:gd name="T22" fmla="*/ 1654008 w 1658620"/>
              <a:gd name="T23" fmla="*/ 41479 h 410210"/>
              <a:gd name="T24" fmla="*/ 1659384 w 1658620"/>
              <a:gd name="T25" fmla="*/ 67903 h 410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8620"/>
              <a:gd name="T40" fmla="*/ 0 h 410210"/>
              <a:gd name="T41" fmla="*/ 1658620 w 1658620"/>
              <a:gd name="T42" fmla="*/ 410210 h 410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8620" h="410210">
                <a:moveTo>
                  <a:pt x="1658112" y="68325"/>
                </a:moveTo>
                <a:lnTo>
                  <a:pt x="1658112" y="341630"/>
                </a:lnTo>
                <a:lnTo>
                  <a:pt x="1652740" y="368223"/>
                </a:lnTo>
                <a:lnTo>
                  <a:pt x="1638093" y="389942"/>
                </a:lnTo>
                <a:lnTo>
                  <a:pt x="1616374" y="404586"/>
                </a:lnTo>
                <a:lnTo>
                  <a:pt x="1589786" y="409956"/>
                </a:lnTo>
                <a:lnTo>
                  <a:pt x="0" y="409956"/>
                </a:lnTo>
                <a:lnTo>
                  <a:pt x="0" y="0"/>
                </a:lnTo>
                <a:lnTo>
                  <a:pt x="1589786" y="0"/>
                </a:lnTo>
                <a:lnTo>
                  <a:pt x="1616374" y="5371"/>
                </a:lnTo>
                <a:lnTo>
                  <a:pt x="1638093" y="20018"/>
                </a:lnTo>
                <a:lnTo>
                  <a:pt x="1652740" y="41737"/>
                </a:lnTo>
                <a:lnTo>
                  <a:pt x="1658112" y="68325"/>
                </a:lnTo>
                <a:close/>
              </a:path>
            </a:pathLst>
          </a:custGeom>
          <a:noFill/>
          <a:ln w="15240">
            <a:solidFill>
              <a:srgbClr val="F7B8B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724" name="object 81"/>
          <p:cNvSpPr txBox="1">
            <a:spLocks noChangeArrowheads="1"/>
          </p:cNvSpPr>
          <p:nvPr/>
        </p:nvSpPr>
        <p:spPr bwMode="auto">
          <a:xfrm>
            <a:off x="7315200" y="4724400"/>
            <a:ext cx="16589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0338" indent="-114300">
              <a:lnSpc>
                <a:spcPts val="1238"/>
              </a:lnSpc>
              <a:buFontTx/>
              <a:buChar char="•"/>
              <a:tabLst>
                <a:tab pos="160338" algn="l"/>
              </a:tabLs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Государственная  пошлина</a:t>
            </a:r>
          </a:p>
        </p:txBody>
      </p:sp>
      <p:sp>
        <p:nvSpPr>
          <p:cNvPr id="24725" name="object 89"/>
          <p:cNvSpPr txBox="1">
            <a:spLocks noChangeArrowheads="1"/>
          </p:cNvSpPr>
          <p:nvPr/>
        </p:nvSpPr>
        <p:spPr bwMode="auto">
          <a:xfrm>
            <a:off x="6400800" y="3581400"/>
            <a:ext cx="8620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1275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2306,0</a:t>
            </a:r>
            <a:endParaRPr lang="ru-RU" sz="1400">
              <a:latin typeface="Georgia" pitchFamily="18" charset="0"/>
            </a:endParaRPr>
          </a:p>
          <a:p>
            <a:pPr marL="41275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  <a:p>
            <a:pPr marL="41275" algn="ctr">
              <a:lnSpc>
                <a:spcPts val="1550"/>
              </a:lnSpc>
              <a:spcBef>
                <a:spcPts val="1125"/>
              </a:spcBef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3235,0</a:t>
            </a:r>
            <a:endParaRPr lang="ru-RU" sz="1400">
              <a:latin typeface="Georgia" pitchFamily="18" charset="0"/>
            </a:endParaRPr>
          </a:p>
          <a:p>
            <a:pPr marL="41275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  <a:p>
            <a:pPr marL="41275" algn="ctr">
              <a:lnSpc>
                <a:spcPts val="1550"/>
              </a:lnSpc>
              <a:spcBef>
                <a:spcPts val="1125"/>
              </a:spcBef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46,0</a:t>
            </a:r>
            <a:endParaRPr lang="ru-RU" sz="1400">
              <a:latin typeface="Georgia" pitchFamily="18" charset="0"/>
            </a:endParaRPr>
          </a:p>
          <a:p>
            <a:pPr marL="41275"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4726" name="object 90"/>
          <p:cNvSpPr txBox="1">
            <a:spLocks noChangeArrowheads="1"/>
          </p:cNvSpPr>
          <p:nvPr/>
        </p:nvSpPr>
        <p:spPr bwMode="auto">
          <a:xfrm>
            <a:off x="6489700" y="2824163"/>
            <a:ext cx="215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2575" algn="ctr"/>
            <a:r>
              <a:rPr lang="ru-RU" sz="1100" b="1"/>
              <a:t>5587,0 </a:t>
            </a:r>
            <a:r>
              <a:rPr lang="ru-RU" sz="1100"/>
              <a:t>тыс.руб. – всего  налоговых доходов.</a:t>
            </a:r>
          </a:p>
          <a:p>
            <a:pPr marL="282575" algn="ctr">
              <a:lnSpc>
                <a:spcPts val="1438"/>
              </a:lnSpc>
              <a:spcBef>
                <a:spcPts val="50"/>
              </a:spcBef>
            </a:pPr>
            <a:r>
              <a:rPr lang="ru-RU" sz="1100"/>
              <a:t>Это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200" b="1"/>
              <a:t> 14,84% </a:t>
            </a:r>
            <a:r>
              <a:rPr lang="ru-RU" sz="1200"/>
              <a:t>в общем  объеме доходов.</a:t>
            </a:r>
          </a:p>
        </p:txBody>
      </p:sp>
      <p:graphicFrame>
        <p:nvGraphicFramePr>
          <p:cNvPr id="24669" name="Object 93"/>
          <p:cNvGraphicFramePr>
            <a:graphicFrameLocks/>
          </p:cNvGraphicFramePr>
          <p:nvPr/>
        </p:nvGraphicFramePr>
        <p:xfrm>
          <a:off x="304800" y="990600"/>
          <a:ext cx="27844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Диаграмма" r:id="rId8" imgW="2647843" imgH="1514430" progId="Excel.Chart.8">
                  <p:embed/>
                </p:oleObj>
              </mc:Choice>
              <mc:Fallback>
                <p:oleObj name="Диаграмма" r:id="rId8" imgW="2647843" imgH="1514430" progId="Excel.Chart.8">
                  <p:embed/>
                  <p:pic>
                    <p:nvPicPr>
                      <p:cNvPr id="0" name="Picture 9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278447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0" name="Object 94"/>
          <p:cNvGraphicFramePr>
            <a:graphicFrameLocks/>
          </p:cNvGraphicFramePr>
          <p:nvPr/>
        </p:nvGraphicFramePr>
        <p:xfrm>
          <a:off x="2973388" y="1227138"/>
          <a:ext cx="289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Диаграмма" r:id="rId10" imgW="2905010" imgH="1447740" progId="Excel.Chart.8">
                  <p:embed/>
                </p:oleObj>
              </mc:Choice>
              <mc:Fallback>
                <p:oleObj name="Диаграмма" r:id="rId10" imgW="2905010" imgH="1447740" progId="Excel.Chart.8">
                  <p:embed/>
                  <p:pic>
                    <p:nvPicPr>
                      <p:cNvPr id="0" name="Picture 9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227138"/>
                        <a:ext cx="28924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1" name="Object 95"/>
          <p:cNvGraphicFramePr>
            <a:graphicFrameLocks/>
          </p:cNvGraphicFramePr>
          <p:nvPr/>
        </p:nvGraphicFramePr>
        <p:xfrm>
          <a:off x="5867400" y="1143000"/>
          <a:ext cx="27844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Диаграмма" r:id="rId12" imgW="2771834" imgH="1333530" progId="Excel.Chart.8">
                  <p:embed/>
                </p:oleObj>
              </mc:Choice>
              <mc:Fallback>
                <p:oleObj name="Диаграмма" r:id="rId12" imgW="2771834" imgH="1333530" progId="Excel.Chart.8">
                  <p:embed/>
                  <p:pic>
                    <p:nvPicPr>
                      <p:cNvPr id="0" name="Picture 9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2784475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5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6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7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8" name="object 5"/>
          <p:cNvSpPr>
            <a:spLocks noChangeArrowheads="1"/>
          </p:cNvSpPr>
          <p:nvPr/>
        </p:nvSpPr>
        <p:spPr bwMode="auto">
          <a:xfrm>
            <a:off x="0" y="990600"/>
            <a:ext cx="9144000" cy="6019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9" name="object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68400" eaLnBrk="1" hangingPunct="1"/>
            <a:r>
              <a:rPr lang="ru-RU" sz="2400" b="0" smtClean="0">
                <a:solidFill>
                  <a:srgbClr val="30479F"/>
                </a:solidFill>
                <a:latin typeface="Constantia" pitchFamily="18" charset="0"/>
              </a:rPr>
              <a:t>Налог на доходы физических лиц, тыс.рублей</a:t>
            </a:r>
            <a:endParaRPr lang="ru-RU" sz="2400" smtClean="0">
              <a:latin typeface="Constantia" pitchFamily="18" charset="0"/>
            </a:endParaRPr>
          </a:p>
        </p:txBody>
      </p:sp>
      <p:sp>
        <p:nvSpPr>
          <p:cNvPr id="25640" name="object 9"/>
          <p:cNvSpPr txBox="1">
            <a:spLocks noChangeArrowheads="1"/>
          </p:cNvSpPr>
          <p:nvPr/>
        </p:nvSpPr>
        <p:spPr bwMode="auto">
          <a:xfrm>
            <a:off x="1003300" y="4119563"/>
            <a:ext cx="3752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100" i="1"/>
              <a:t>Доля поступлений налога в общем объеме налоговых и  неналоговых доходов бюджета</a:t>
            </a:r>
            <a:endParaRPr lang="ru-RU" sz="1100"/>
          </a:p>
          <a:p>
            <a:pPr marL="12700" algn="ctr"/>
            <a:r>
              <a:rPr lang="ru-RU" sz="1100" i="1"/>
              <a:t>в 2021, 2022 и 2023 годах</a:t>
            </a:r>
            <a:endParaRPr lang="ru-RU" sz="1100"/>
          </a:p>
        </p:txBody>
      </p:sp>
      <p:sp>
        <p:nvSpPr>
          <p:cNvPr id="25641" name="object 14"/>
          <p:cNvSpPr txBox="1">
            <a:spLocks noChangeArrowheads="1"/>
          </p:cNvSpPr>
          <p:nvPr/>
        </p:nvSpPr>
        <p:spPr bwMode="auto">
          <a:xfrm>
            <a:off x="5659438" y="1093788"/>
            <a:ext cx="3213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i="1"/>
              <a:t>Налог на доходы физических лиц (НДФЛ) –  основной вид прямых налогов. Исчисляется  в процентах от совокупного дохода  физических лиц за вычетом  документально подтвержденных</a:t>
            </a:r>
            <a:endParaRPr lang="ru-RU" sz="1200"/>
          </a:p>
          <a:p>
            <a:pPr marL="12700"/>
            <a:r>
              <a:rPr lang="ru-RU" sz="1200" i="1"/>
              <a:t>расходов, в соответствии с действующим  законодательством.</a:t>
            </a:r>
            <a:endParaRPr lang="ru-RU" sz="1200"/>
          </a:p>
        </p:txBody>
      </p:sp>
      <p:sp>
        <p:nvSpPr>
          <p:cNvPr id="25642" name="object 15"/>
          <p:cNvSpPr>
            <a:spLocks/>
          </p:cNvSpPr>
          <p:nvPr/>
        </p:nvSpPr>
        <p:spPr bwMode="auto">
          <a:xfrm>
            <a:off x="5292725" y="2468563"/>
            <a:ext cx="1681163" cy="674687"/>
          </a:xfrm>
          <a:custGeom>
            <a:avLst/>
            <a:gdLst>
              <a:gd name="T0" fmla="*/ 0 w 1681479"/>
              <a:gd name="T1" fmla="*/ 677424 h 673735"/>
              <a:gd name="T2" fmla="*/ 1679708 w 1681479"/>
              <a:gd name="T3" fmla="*/ 677424 h 673735"/>
              <a:gd name="T4" fmla="*/ 1679708 w 1681479"/>
              <a:gd name="T5" fmla="*/ 0 h 673735"/>
              <a:gd name="T6" fmla="*/ 0 w 1681479"/>
              <a:gd name="T7" fmla="*/ 0 h 673735"/>
              <a:gd name="T8" fmla="*/ 0 w 1681479"/>
              <a:gd name="T9" fmla="*/ 677424 h 6737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1479"/>
              <a:gd name="T16" fmla="*/ 0 h 673735"/>
              <a:gd name="T17" fmla="*/ 1681479 w 1681479"/>
              <a:gd name="T18" fmla="*/ 673735 h 6737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1479" h="673735">
                <a:moveTo>
                  <a:pt x="0" y="673608"/>
                </a:moveTo>
                <a:lnTo>
                  <a:pt x="1680972" y="673608"/>
                </a:lnTo>
                <a:lnTo>
                  <a:pt x="16809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5ECC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3" name="object 16"/>
          <p:cNvSpPr>
            <a:spLocks/>
          </p:cNvSpPr>
          <p:nvPr/>
        </p:nvSpPr>
        <p:spPr bwMode="auto">
          <a:xfrm>
            <a:off x="5292725" y="2468563"/>
            <a:ext cx="1681163" cy="674687"/>
          </a:xfrm>
          <a:custGeom>
            <a:avLst/>
            <a:gdLst>
              <a:gd name="T0" fmla="*/ 0 w 1681479"/>
              <a:gd name="T1" fmla="*/ 677424 h 673735"/>
              <a:gd name="T2" fmla="*/ 1679708 w 1681479"/>
              <a:gd name="T3" fmla="*/ 677424 h 673735"/>
              <a:gd name="T4" fmla="*/ 1679708 w 1681479"/>
              <a:gd name="T5" fmla="*/ 0 h 673735"/>
              <a:gd name="T6" fmla="*/ 0 w 1681479"/>
              <a:gd name="T7" fmla="*/ 0 h 673735"/>
              <a:gd name="T8" fmla="*/ 0 w 1681479"/>
              <a:gd name="T9" fmla="*/ 677424 h 6737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1479"/>
              <a:gd name="T16" fmla="*/ 0 h 673735"/>
              <a:gd name="T17" fmla="*/ 1681479 w 1681479"/>
              <a:gd name="T18" fmla="*/ 673735 h 6737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1479" h="673735">
                <a:moveTo>
                  <a:pt x="0" y="673608"/>
                </a:moveTo>
                <a:lnTo>
                  <a:pt x="1680972" y="673608"/>
                </a:lnTo>
                <a:lnTo>
                  <a:pt x="16809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noFill/>
          <a:ln w="15240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4" name="object 17"/>
          <p:cNvSpPr txBox="1">
            <a:spLocks noChangeArrowheads="1"/>
          </p:cNvSpPr>
          <p:nvPr/>
        </p:nvSpPr>
        <p:spPr bwMode="auto">
          <a:xfrm>
            <a:off x="5500688" y="2511425"/>
            <a:ext cx="12668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Georgia" pitchFamily="18" charset="0"/>
              </a:rPr>
              <a:t>ДОХОДЫ,</a:t>
            </a:r>
            <a:endParaRPr lang="ru-RU" sz="1200">
              <a:latin typeface="Georgia" pitchFamily="18" charset="0"/>
            </a:endParaRPr>
          </a:p>
          <a:p>
            <a:pPr algn="ctr">
              <a:lnSpc>
                <a:spcPts val="1238"/>
              </a:lnSpc>
              <a:spcBef>
                <a:spcPts val="475"/>
              </a:spcBef>
            </a:pPr>
            <a:r>
              <a:rPr lang="ru-RU" sz="1200" b="1">
                <a:latin typeface="Georgia" pitchFamily="18" charset="0"/>
              </a:rPr>
              <a:t>ОБЛАГАЕМЫЕ  НДФЛ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25645" name="object 18"/>
          <p:cNvSpPr>
            <a:spLocks/>
          </p:cNvSpPr>
          <p:nvPr/>
        </p:nvSpPr>
        <p:spPr bwMode="auto">
          <a:xfrm>
            <a:off x="5292725" y="3143250"/>
            <a:ext cx="1681163" cy="3479800"/>
          </a:xfrm>
          <a:custGeom>
            <a:avLst/>
            <a:gdLst>
              <a:gd name="T0" fmla="*/ 0 w 1681479"/>
              <a:gd name="T1" fmla="*/ 3479290 h 3479800"/>
              <a:gd name="T2" fmla="*/ 1679708 w 1681479"/>
              <a:gd name="T3" fmla="*/ 3479290 h 3479800"/>
              <a:gd name="T4" fmla="*/ 1679708 w 1681479"/>
              <a:gd name="T5" fmla="*/ 0 h 3479800"/>
              <a:gd name="T6" fmla="*/ 0 w 1681479"/>
              <a:gd name="T7" fmla="*/ 0 h 3479800"/>
              <a:gd name="T8" fmla="*/ 0 w 1681479"/>
              <a:gd name="T9" fmla="*/ 3479290 h 3479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1479"/>
              <a:gd name="T16" fmla="*/ 0 h 3479800"/>
              <a:gd name="T17" fmla="*/ 1681479 w 1681479"/>
              <a:gd name="T18" fmla="*/ 3479800 h 3479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1479" h="3479800">
                <a:moveTo>
                  <a:pt x="0" y="3479291"/>
                </a:moveTo>
                <a:lnTo>
                  <a:pt x="1680972" y="3479291"/>
                </a:lnTo>
                <a:lnTo>
                  <a:pt x="1680972" y="0"/>
                </a:lnTo>
                <a:lnTo>
                  <a:pt x="0" y="0"/>
                </a:lnTo>
                <a:lnTo>
                  <a:pt x="0" y="3479291"/>
                </a:lnTo>
                <a:close/>
              </a:path>
            </a:pathLst>
          </a:custGeom>
          <a:solidFill>
            <a:srgbClr val="D2EBF9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6" name="object 19"/>
          <p:cNvSpPr>
            <a:spLocks/>
          </p:cNvSpPr>
          <p:nvPr/>
        </p:nvSpPr>
        <p:spPr bwMode="auto">
          <a:xfrm>
            <a:off x="5292725" y="3143250"/>
            <a:ext cx="1681163" cy="3479800"/>
          </a:xfrm>
          <a:custGeom>
            <a:avLst/>
            <a:gdLst>
              <a:gd name="T0" fmla="*/ 0 w 1681479"/>
              <a:gd name="T1" fmla="*/ 3479290 h 3479800"/>
              <a:gd name="T2" fmla="*/ 1679708 w 1681479"/>
              <a:gd name="T3" fmla="*/ 3479290 h 3479800"/>
              <a:gd name="T4" fmla="*/ 1679708 w 1681479"/>
              <a:gd name="T5" fmla="*/ 0 h 3479800"/>
              <a:gd name="T6" fmla="*/ 0 w 1681479"/>
              <a:gd name="T7" fmla="*/ 0 h 3479800"/>
              <a:gd name="T8" fmla="*/ 0 w 1681479"/>
              <a:gd name="T9" fmla="*/ 3479290 h 3479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1479"/>
              <a:gd name="T16" fmla="*/ 0 h 3479800"/>
              <a:gd name="T17" fmla="*/ 1681479 w 1681479"/>
              <a:gd name="T18" fmla="*/ 3479800 h 3479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1479" h="3479800">
                <a:moveTo>
                  <a:pt x="0" y="3479291"/>
                </a:moveTo>
                <a:lnTo>
                  <a:pt x="1680972" y="3479291"/>
                </a:lnTo>
                <a:lnTo>
                  <a:pt x="1680972" y="0"/>
                </a:lnTo>
                <a:lnTo>
                  <a:pt x="0" y="0"/>
                </a:lnTo>
                <a:lnTo>
                  <a:pt x="0" y="3479291"/>
                </a:lnTo>
                <a:close/>
              </a:path>
            </a:pathLst>
          </a:custGeom>
          <a:noFill/>
          <a:ln w="15240">
            <a:solidFill>
              <a:srgbClr val="D2EBF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7" name="object 20"/>
          <p:cNvSpPr txBox="1">
            <a:spLocks noChangeArrowheads="1"/>
          </p:cNvSpPr>
          <p:nvPr/>
        </p:nvSpPr>
        <p:spPr bwMode="auto">
          <a:xfrm>
            <a:off x="5334000" y="3194050"/>
            <a:ext cx="15589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1025"/>
              </a:lnSpc>
            </a:pPr>
            <a:r>
              <a:rPr lang="ru-RU" sz="1000">
                <a:latin typeface="Georgia" pitchFamily="18" charset="0"/>
              </a:rPr>
              <a:t>•вознаграждение за  выполнение трудовых  или иных обязанностей;</a:t>
            </a:r>
          </a:p>
          <a:p>
            <a:pPr marL="69850" indent="-57150">
              <a:lnSpc>
                <a:spcPts val="1025"/>
              </a:lnSpc>
              <a:spcBef>
                <a:spcPts val="175"/>
              </a:spcBef>
            </a:pPr>
            <a:r>
              <a:rPr lang="ru-RU" sz="1000">
                <a:latin typeface="Georgia" pitchFamily="18" charset="0"/>
              </a:rPr>
              <a:t>•от продажи имущества,  находившегося в  собственности менее 3  лет;</a:t>
            </a:r>
          </a:p>
          <a:p>
            <a:pPr marL="69850" indent="-57150">
              <a:lnSpc>
                <a:spcPts val="1100"/>
              </a:lnSpc>
            </a:pPr>
            <a:r>
              <a:rPr lang="ru-RU" sz="1000">
                <a:latin typeface="Georgia" pitchFamily="18" charset="0"/>
              </a:rPr>
              <a:t>•от сдачи имущества в</a:t>
            </a:r>
          </a:p>
          <a:p>
            <a:pPr marL="69850" indent="-57150">
              <a:lnSpc>
                <a:spcPts val="1100"/>
              </a:lnSpc>
            </a:pPr>
            <a:r>
              <a:rPr lang="ru-RU" sz="1000">
                <a:latin typeface="Georgia" pitchFamily="18" charset="0"/>
              </a:rPr>
              <a:t>аренду;</a:t>
            </a:r>
          </a:p>
          <a:p>
            <a:pPr marL="69850" indent="-57150">
              <a:lnSpc>
                <a:spcPct val="86000"/>
              </a:lnSpc>
              <a:spcBef>
                <a:spcPts val="175"/>
              </a:spcBef>
            </a:pPr>
            <a:r>
              <a:rPr lang="ru-RU" sz="1000">
                <a:latin typeface="Georgia" pitchFamily="18" charset="0"/>
              </a:rPr>
              <a:t>•доходы от источников за  пределами Российской  Федерации;</a:t>
            </a:r>
          </a:p>
          <a:p>
            <a:pPr marL="69850" indent="-57150">
              <a:lnSpc>
                <a:spcPts val="1025"/>
              </a:lnSpc>
              <a:spcBef>
                <a:spcPts val="163"/>
              </a:spcBef>
            </a:pPr>
            <a:r>
              <a:rPr lang="ru-RU" sz="1000">
                <a:latin typeface="Georgia" pitchFamily="18" charset="0"/>
              </a:rPr>
              <a:t>•доходы в виде разного  рода выигрышей;</a:t>
            </a:r>
          </a:p>
          <a:p>
            <a:pPr marL="69850" indent="-57150">
              <a:lnSpc>
                <a:spcPts val="1175"/>
              </a:lnSpc>
            </a:pPr>
            <a:r>
              <a:rPr lang="ru-RU" sz="1000">
                <a:latin typeface="Georgia" pitchFamily="18" charset="0"/>
              </a:rPr>
              <a:t>•иные доходы</a:t>
            </a:r>
          </a:p>
        </p:txBody>
      </p:sp>
      <p:sp>
        <p:nvSpPr>
          <p:cNvPr id="25648" name="object 21"/>
          <p:cNvSpPr>
            <a:spLocks/>
          </p:cNvSpPr>
          <p:nvPr/>
        </p:nvSpPr>
        <p:spPr bwMode="auto">
          <a:xfrm>
            <a:off x="7210425" y="2468563"/>
            <a:ext cx="1682750" cy="674687"/>
          </a:xfrm>
          <a:custGeom>
            <a:avLst/>
            <a:gdLst>
              <a:gd name="T0" fmla="*/ 0 w 1682750"/>
              <a:gd name="T1" fmla="*/ 677424 h 673735"/>
              <a:gd name="T2" fmla="*/ 1682496 w 1682750"/>
              <a:gd name="T3" fmla="*/ 677424 h 673735"/>
              <a:gd name="T4" fmla="*/ 1682496 w 1682750"/>
              <a:gd name="T5" fmla="*/ 0 h 673735"/>
              <a:gd name="T6" fmla="*/ 0 w 1682750"/>
              <a:gd name="T7" fmla="*/ 0 h 673735"/>
              <a:gd name="T8" fmla="*/ 0 w 1682750"/>
              <a:gd name="T9" fmla="*/ 677424 h 6737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0"/>
              <a:gd name="T16" fmla="*/ 0 h 673735"/>
              <a:gd name="T17" fmla="*/ 1682750 w 1682750"/>
              <a:gd name="T18" fmla="*/ 673735 h 6737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0" h="673735">
                <a:moveTo>
                  <a:pt x="0" y="673608"/>
                </a:moveTo>
                <a:lnTo>
                  <a:pt x="1682496" y="673608"/>
                </a:lnTo>
                <a:lnTo>
                  <a:pt x="16824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A7EA5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9" name="object 22"/>
          <p:cNvSpPr>
            <a:spLocks/>
          </p:cNvSpPr>
          <p:nvPr/>
        </p:nvSpPr>
        <p:spPr bwMode="auto">
          <a:xfrm>
            <a:off x="7210425" y="2468563"/>
            <a:ext cx="1682750" cy="674687"/>
          </a:xfrm>
          <a:custGeom>
            <a:avLst/>
            <a:gdLst>
              <a:gd name="T0" fmla="*/ 0 w 1682750"/>
              <a:gd name="T1" fmla="*/ 677424 h 673735"/>
              <a:gd name="T2" fmla="*/ 1682496 w 1682750"/>
              <a:gd name="T3" fmla="*/ 677424 h 673735"/>
              <a:gd name="T4" fmla="*/ 1682496 w 1682750"/>
              <a:gd name="T5" fmla="*/ 0 h 673735"/>
              <a:gd name="T6" fmla="*/ 0 w 1682750"/>
              <a:gd name="T7" fmla="*/ 0 h 673735"/>
              <a:gd name="T8" fmla="*/ 0 w 1682750"/>
              <a:gd name="T9" fmla="*/ 677424 h 6737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0"/>
              <a:gd name="T16" fmla="*/ 0 h 673735"/>
              <a:gd name="T17" fmla="*/ 1682750 w 1682750"/>
              <a:gd name="T18" fmla="*/ 673735 h 6737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0" h="673735">
                <a:moveTo>
                  <a:pt x="0" y="673608"/>
                </a:moveTo>
                <a:lnTo>
                  <a:pt x="1682496" y="673608"/>
                </a:lnTo>
                <a:lnTo>
                  <a:pt x="16824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0" name="object 23"/>
          <p:cNvSpPr txBox="1">
            <a:spLocks noChangeArrowheads="1"/>
          </p:cNvSpPr>
          <p:nvPr/>
        </p:nvSpPr>
        <p:spPr bwMode="auto">
          <a:xfrm>
            <a:off x="7419975" y="2568575"/>
            <a:ext cx="1265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>
              <a:lnSpc>
                <a:spcPct val="86000"/>
              </a:lnSpc>
            </a:pPr>
            <a:r>
              <a:rPr lang="ru-RU" sz="1200" b="1">
                <a:latin typeface="Georgia" pitchFamily="18" charset="0"/>
              </a:rPr>
              <a:t>ДОХОДЫ, НЕ  ОБЛАГАЕМЫЕ  НДФЛ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25651" name="object 24"/>
          <p:cNvSpPr>
            <a:spLocks/>
          </p:cNvSpPr>
          <p:nvPr/>
        </p:nvSpPr>
        <p:spPr bwMode="auto">
          <a:xfrm>
            <a:off x="7210425" y="3143250"/>
            <a:ext cx="1682750" cy="3479800"/>
          </a:xfrm>
          <a:custGeom>
            <a:avLst/>
            <a:gdLst>
              <a:gd name="T0" fmla="*/ 0 w 1682750"/>
              <a:gd name="T1" fmla="*/ 3479290 h 3479800"/>
              <a:gd name="T2" fmla="*/ 1682496 w 1682750"/>
              <a:gd name="T3" fmla="*/ 3479290 h 3479800"/>
              <a:gd name="T4" fmla="*/ 1682496 w 1682750"/>
              <a:gd name="T5" fmla="*/ 0 h 3479800"/>
              <a:gd name="T6" fmla="*/ 0 w 1682750"/>
              <a:gd name="T7" fmla="*/ 0 h 3479800"/>
              <a:gd name="T8" fmla="*/ 0 w 1682750"/>
              <a:gd name="T9" fmla="*/ 3479290 h 3479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0"/>
              <a:gd name="T16" fmla="*/ 0 h 3479800"/>
              <a:gd name="T17" fmla="*/ 1682750 w 1682750"/>
              <a:gd name="T18" fmla="*/ 3479800 h 3479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0" h="3479800">
                <a:moveTo>
                  <a:pt x="0" y="3479291"/>
                </a:moveTo>
                <a:lnTo>
                  <a:pt x="1682496" y="3479291"/>
                </a:lnTo>
                <a:lnTo>
                  <a:pt x="1682496" y="0"/>
                </a:lnTo>
                <a:lnTo>
                  <a:pt x="0" y="0"/>
                </a:lnTo>
                <a:lnTo>
                  <a:pt x="0" y="3479291"/>
                </a:lnTo>
                <a:close/>
              </a:path>
            </a:pathLst>
          </a:custGeom>
          <a:solidFill>
            <a:srgbClr val="E0F7D0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2" name="object 25"/>
          <p:cNvSpPr>
            <a:spLocks/>
          </p:cNvSpPr>
          <p:nvPr/>
        </p:nvSpPr>
        <p:spPr bwMode="auto">
          <a:xfrm>
            <a:off x="7210425" y="3143250"/>
            <a:ext cx="1682750" cy="3479800"/>
          </a:xfrm>
          <a:custGeom>
            <a:avLst/>
            <a:gdLst>
              <a:gd name="T0" fmla="*/ 0 w 1682750"/>
              <a:gd name="T1" fmla="*/ 3479290 h 3479800"/>
              <a:gd name="T2" fmla="*/ 1682496 w 1682750"/>
              <a:gd name="T3" fmla="*/ 3479290 h 3479800"/>
              <a:gd name="T4" fmla="*/ 1682496 w 1682750"/>
              <a:gd name="T5" fmla="*/ 0 h 3479800"/>
              <a:gd name="T6" fmla="*/ 0 w 1682750"/>
              <a:gd name="T7" fmla="*/ 0 h 3479800"/>
              <a:gd name="T8" fmla="*/ 0 w 1682750"/>
              <a:gd name="T9" fmla="*/ 3479290 h 3479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0"/>
              <a:gd name="T16" fmla="*/ 0 h 3479800"/>
              <a:gd name="T17" fmla="*/ 1682750 w 1682750"/>
              <a:gd name="T18" fmla="*/ 3479800 h 3479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0" h="3479800">
                <a:moveTo>
                  <a:pt x="0" y="3479291"/>
                </a:moveTo>
                <a:lnTo>
                  <a:pt x="1682496" y="3479291"/>
                </a:lnTo>
                <a:lnTo>
                  <a:pt x="1682496" y="0"/>
                </a:lnTo>
                <a:lnTo>
                  <a:pt x="0" y="0"/>
                </a:lnTo>
                <a:lnTo>
                  <a:pt x="0" y="3479291"/>
                </a:lnTo>
                <a:close/>
              </a:path>
            </a:pathLst>
          </a:custGeom>
          <a:noFill/>
          <a:ln w="15240">
            <a:solidFill>
              <a:srgbClr val="E0F7D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3" name="object 26"/>
          <p:cNvSpPr txBox="1">
            <a:spLocks noChangeArrowheads="1"/>
          </p:cNvSpPr>
          <p:nvPr/>
        </p:nvSpPr>
        <p:spPr bwMode="auto">
          <a:xfrm>
            <a:off x="7251700" y="3194050"/>
            <a:ext cx="15811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" rIns="0" bIns="0">
            <a:spAutoFit/>
          </a:bodyPr>
          <a:lstStyle/>
          <a:p>
            <a:pPr marL="69850" indent="-57150">
              <a:lnSpc>
                <a:spcPts val="1025"/>
              </a:lnSpc>
            </a:pPr>
            <a:r>
              <a:rPr lang="ru-RU" sz="1000">
                <a:latin typeface="Georgia" pitchFamily="18" charset="0"/>
              </a:rPr>
              <a:t>•доходы от продажи  имущества,  находившегося в</a:t>
            </a:r>
          </a:p>
          <a:p>
            <a:pPr marL="69850" indent="-57150">
              <a:lnSpc>
                <a:spcPts val="1025"/>
              </a:lnSpc>
              <a:spcBef>
                <a:spcPts val="13"/>
              </a:spcBef>
            </a:pPr>
            <a:r>
              <a:rPr lang="ru-RU" sz="1000">
                <a:latin typeface="Georgia" pitchFamily="18" charset="0"/>
              </a:rPr>
              <a:t>собственности более  трех лет;</a:t>
            </a:r>
          </a:p>
          <a:p>
            <a:pPr marL="69850" indent="-57150">
              <a:lnSpc>
                <a:spcPts val="1025"/>
              </a:lnSpc>
              <a:spcBef>
                <a:spcPts val="163"/>
              </a:spcBef>
            </a:pPr>
            <a:r>
              <a:rPr lang="ru-RU" sz="1000">
                <a:latin typeface="Georgia" pitchFamily="18" charset="0"/>
              </a:rPr>
              <a:t>•доходы, полученные в  порядке наследования;</a:t>
            </a:r>
          </a:p>
          <a:p>
            <a:pPr marL="69850" indent="-57150">
              <a:lnSpc>
                <a:spcPct val="85000"/>
              </a:lnSpc>
              <a:spcBef>
                <a:spcPts val="175"/>
              </a:spcBef>
            </a:pPr>
            <a:r>
              <a:rPr lang="ru-RU" sz="1000">
                <a:latin typeface="Georgia" pitchFamily="18" charset="0"/>
              </a:rPr>
              <a:t>•доходы, полученные по  договору дарения от  члена семьи и (или)  близкого родственника в  соответствии с  Семейным кодексом  Российской Федерации  (от супруга, родителей и  детей, в том числе  усыновителей и  усыновленных, дедушки,  бабушки и внуков,  полнородных и  неполнородных  (имеющих общих отца  или мать) братьев и  сестер);</a:t>
            </a:r>
          </a:p>
          <a:p>
            <a:pPr marL="69850" indent="-57150"/>
            <a:r>
              <a:rPr lang="ru-RU" sz="1000">
                <a:latin typeface="Georgia" pitchFamily="18" charset="0"/>
              </a:rPr>
              <a:t>•иные доходы.</a:t>
            </a:r>
          </a:p>
        </p:txBody>
      </p:sp>
      <p:graphicFrame>
        <p:nvGraphicFramePr>
          <p:cNvPr id="25654" name="Диаграмма 28"/>
          <p:cNvGraphicFramePr>
            <a:graphicFrameLocks/>
          </p:cNvGraphicFramePr>
          <p:nvPr/>
        </p:nvGraphicFramePr>
        <p:xfrm>
          <a:off x="461963" y="1754188"/>
          <a:ext cx="4471987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Диаграмма" r:id="rId7" imgW="4438554" imgH="2466990" progId="Excel.Chart.8">
                  <p:embed/>
                </p:oleObj>
              </mc:Choice>
              <mc:Fallback>
                <p:oleObj name="Диаграмма" r:id="rId7" imgW="4438554" imgH="2466990" progId="Excel.Chart.8">
                  <p:embed/>
                  <p:pic>
                    <p:nvPicPr>
                      <p:cNvPr id="0" name="Диаграмма 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754188"/>
                        <a:ext cx="4471987" cy="249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/>
          <p:cNvGraphicFramePr>
            <a:graphicFrameLocks/>
          </p:cNvGraphicFramePr>
          <p:nvPr/>
        </p:nvGraphicFramePr>
        <p:xfrm>
          <a:off x="0" y="4951413"/>
          <a:ext cx="217487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Диаграмма" r:id="rId9" imgW="2171599" imgH="1514430" progId="Excel.Chart.8">
                  <p:embed/>
                </p:oleObj>
              </mc:Choice>
              <mc:Fallback>
                <p:oleObj name="Диаграмма" r:id="rId9" imgW="2171599" imgH="1514430" progId="Excel.Chart.8">
                  <p:embed/>
                  <p:pic>
                    <p:nvPicPr>
                      <p:cNvPr id="0" name="Picture 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1413"/>
                        <a:ext cx="2174875" cy="153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33"/>
          <p:cNvGraphicFramePr>
            <a:graphicFrameLocks/>
          </p:cNvGraphicFramePr>
          <p:nvPr/>
        </p:nvGraphicFramePr>
        <p:xfrm>
          <a:off x="1598613" y="5033963"/>
          <a:ext cx="21748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Диаграмма" r:id="rId11" imgW="2171599" imgH="1333530" progId="Excel.Chart.8">
                  <p:embed/>
                </p:oleObj>
              </mc:Choice>
              <mc:Fallback>
                <p:oleObj name="Диаграмма" r:id="rId11" imgW="2171599" imgH="1333530" progId="Excel.Chart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5033963"/>
                        <a:ext cx="2174875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4" name="Object 34"/>
          <p:cNvGraphicFramePr>
            <a:graphicFrameLocks/>
          </p:cNvGraphicFramePr>
          <p:nvPr/>
        </p:nvGraphicFramePr>
        <p:xfrm>
          <a:off x="3429000" y="4953000"/>
          <a:ext cx="21748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Диаграмма" r:id="rId13" imgW="2171599" imgH="1333530" progId="Excel.Chart.8">
                  <p:embed/>
                </p:oleObj>
              </mc:Choice>
              <mc:Fallback>
                <p:oleObj name="Диаграмма" r:id="rId13" imgW="2171599" imgH="1333530" progId="Excel.Chart.8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53000"/>
                        <a:ext cx="2174875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1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2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3" name="object 5"/>
          <p:cNvSpPr>
            <a:spLocks noChangeArrowheads="1"/>
          </p:cNvSpPr>
          <p:nvPr/>
        </p:nvSpPr>
        <p:spPr bwMode="auto">
          <a:xfrm>
            <a:off x="0" y="990600"/>
            <a:ext cx="9144000" cy="5715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86308" rtlCol="0"/>
          <a:lstStyle/>
          <a:p>
            <a:pPr marL="1051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30" dirty="0">
                <a:solidFill>
                  <a:srgbClr val="558D11"/>
                </a:solidFill>
                <a:latin typeface="Times New Roman"/>
                <a:cs typeface="Times New Roman"/>
              </a:rPr>
              <a:t>Государственная </a:t>
            </a:r>
            <a:r>
              <a:rPr sz="2400" spc="-5" dirty="0">
                <a:solidFill>
                  <a:srgbClr val="558D11"/>
                </a:solidFill>
                <a:latin typeface="Times New Roman"/>
                <a:cs typeface="Times New Roman"/>
              </a:rPr>
              <a:t>пошлина,</a:t>
            </a:r>
            <a:r>
              <a:rPr sz="2400" spc="20" dirty="0">
                <a:solidFill>
                  <a:srgbClr val="558D1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58D11"/>
                </a:solidFill>
                <a:latin typeface="Times New Roman"/>
                <a:cs typeface="Times New Roman"/>
              </a:rPr>
              <a:t>тыс.рублей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675" name="object 14"/>
          <p:cNvSpPr txBox="1">
            <a:spLocks noChangeArrowheads="1"/>
          </p:cNvSpPr>
          <p:nvPr/>
        </p:nvSpPr>
        <p:spPr bwMode="auto">
          <a:xfrm>
            <a:off x="7388225" y="5486400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/>
              <a:t>2023</a:t>
            </a:r>
          </a:p>
        </p:txBody>
      </p:sp>
      <p:sp>
        <p:nvSpPr>
          <p:cNvPr id="27676" name="object 15"/>
          <p:cNvSpPr>
            <a:spLocks/>
          </p:cNvSpPr>
          <p:nvPr/>
        </p:nvSpPr>
        <p:spPr bwMode="auto">
          <a:xfrm>
            <a:off x="539750" y="5876925"/>
            <a:ext cx="7777163" cy="981075"/>
          </a:xfrm>
          <a:custGeom>
            <a:avLst/>
            <a:gdLst>
              <a:gd name="T0" fmla="*/ 3653875 w 7777480"/>
              <a:gd name="T1" fmla="*/ 982982 h 980440"/>
              <a:gd name="T2" fmla="*/ 4428032 w 7777480"/>
              <a:gd name="T3" fmla="*/ 3817 h 980440"/>
              <a:gd name="T4" fmla="*/ 3122841 w 7777480"/>
              <a:gd name="T5" fmla="*/ 8914 h 980440"/>
              <a:gd name="T6" fmla="*/ 2758482 w 7777480"/>
              <a:gd name="T7" fmla="*/ 20372 h 980440"/>
              <a:gd name="T8" fmla="*/ 2075112 w 7777480"/>
              <a:gd name="T9" fmla="*/ 56024 h 980440"/>
              <a:gd name="T10" fmla="*/ 1579978 w 7777480"/>
              <a:gd name="T11" fmla="*/ 95498 h 980440"/>
              <a:gd name="T12" fmla="*/ 1407793 w 7777480"/>
              <a:gd name="T13" fmla="*/ 113322 h 980440"/>
              <a:gd name="T14" fmla="*/ 988656 w 7777480"/>
              <a:gd name="T15" fmla="*/ 164254 h 980440"/>
              <a:gd name="T16" fmla="*/ 847603 w 7777480"/>
              <a:gd name="T17" fmla="*/ 184627 h 980440"/>
              <a:gd name="T18" fmla="*/ 518522 w 7777480"/>
              <a:gd name="T19" fmla="*/ 245746 h 980440"/>
              <a:gd name="T20" fmla="*/ 413876 w 7777480"/>
              <a:gd name="T21" fmla="*/ 271211 h 980440"/>
              <a:gd name="T22" fmla="*/ 291285 w 7777480"/>
              <a:gd name="T23" fmla="*/ 304318 h 980440"/>
              <a:gd name="T24" fmla="*/ 145575 w 7777480"/>
              <a:gd name="T25" fmla="*/ 357795 h 980440"/>
              <a:gd name="T26" fmla="*/ 75241 w 7777480"/>
              <a:gd name="T27" fmla="*/ 394721 h 980440"/>
              <a:gd name="T28" fmla="*/ 19111 w 7777480"/>
              <a:gd name="T29" fmla="*/ 443106 h 980440"/>
              <a:gd name="T30" fmla="*/ 774 w 7777480"/>
              <a:gd name="T31" fmla="*/ 501677 h 980440"/>
              <a:gd name="T32" fmla="*/ 61143 w 7777480"/>
              <a:gd name="T33" fmla="*/ 579349 h 980440"/>
              <a:gd name="T34" fmla="*/ 107651 w 7777480"/>
              <a:gd name="T35" fmla="*/ 607361 h 980440"/>
              <a:gd name="T36" fmla="*/ 166569 w 7777480"/>
              <a:gd name="T37" fmla="*/ 634101 h 980440"/>
              <a:gd name="T38" fmla="*/ 237508 w 7777480"/>
              <a:gd name="T39" fmla="*/ 660840 h 980440"/>
              <a:gd name="T40" fmla="*/ 320076 w 7777480"/>
              <a:gd name="T41" fmla="*/ 687579 h 980440"/>
              <a:gd name="T42" fmla="*/ 413876 w 7777480"/>
              <a:gd name="T43" fmla="*/ 713045 h 980440"/>
              <a:gd name="T44" fmla="*/ 555744 w 7777480"/>
              <a:gd name="T45" fmla="*/ 744877 h 980440"/>
              <a:gd name="T46" fmla="*/ 758773 w 7777480"/>
              <a:gd name="T47" fmla="*/ 784349 h 980440"/>
              <a:gd name="T48" fmla="*/ 940618 w 7777480"/>
              <a:gd name="T49" fmla="*/ 812362 h 980440"/>
              <a:gd name="T50" fmla="*/ 1464319 w 7777480"/>
              <a:gd name="T51" fmla="*/ 876026 h 980440"/>
              <a:gd name="T52" fmla="*/ 1699000 w 7777480"/>
              <a:gd name="T53" fmla="*/ 898945 h 980440"/>
              <a:gd name="T54" fmla="*/ 2010529 w 7777480"/>
              <a:gd name="T55" fmla="*/ 923138 h 980440"/>
              <a:gd name="T56" fmla="*/ 2408634 w 7777480"/>
              <a:gd name="T57" fmla="*/ 947330 h 980440"/>
              <a:gd name="T58" fmla="*/ 2616700 w 7777480"/>
              <a:gd name="T59" fmla="*/ 956244 h 980440"/>
              <a:gd name="T60" fmla="*/ 3122841 w 7777480"/>
              <a:gd name="T61" fmla="*/ 974069 h 980440"/>
              <a:gd name="T62" fmla="*/ 4275791 w 7777480"/>
              <a:gd name="T63" fmla="*/ 981709 h 980440"/>
              <a:gd name="T64" fmla="*/ 4726808 w 7777480"/>
              <a:gd name="T65" fmla="*/ 972796 h 980440"/>
              <a:gd name="T66" fmla="*/ 5228988 w 7777480"/>
              <a:gd name="T67" fmla="*/ 953696 h 980440"/>
              <a:gd name="T68" fmla="*/ 5569254 w 7777480"/>
              <a:gd name="T69" fmla="*/ 935871 h 980440"/>
              <a:gd name="T70" fmla="*/ 5892108 w 7777480"/>
              <a:gd name="T71" fmla="*/ 912952 h 980440"/>
              <a:gd name="T72" fmla="*/ 6136622 w 7777480"/>
              <a:gd name="T73" fmla="*/ 892579 h 980440"/>
              <a:gd name="T74" fmla="*/ 6367909 w 7777480"/>
              <a:gd name="T75" fmla="*/ 870933 h 980440"/>
              <a:gd name="T76" fmla="*/ 6882108 w 7777480"/>
              <a:gd name="T77" fmla="*/ 805995 h 980440"/>
              <a:gd name="T78" fmla="*/ 7142081 w 7777480"/>
              <a:gd name="T79" fmla="*/ 761430 h 980440"/>
              <a:gd name="T80" fmla="*/ 7293235 w 7777480"/>
              <a:gd name="T81" fmla="*/ 729597 h 980440"/>
              <a:gd name="T82" fmla="*/ 7394307 w 7777480"/>
              <a:gd name="T83" fmla="*/ 704132 h 980440"/>
              <a:gd name="T84" fmla="*/ 7538189 w 7777480"/>
              <a:gd name="T85" fmla="*/ 660840 h 980440"/>
              <a:gd name="T86" fmla="*/ 7609126 w 7777480"/>
              <a:gd name="T87" fmla="*/ 634101 h 980440"/>
              <a:gd name="T88" fmla="*/ 7668043 w 7777480"/>
              <a:gd name="T89" fmla="*/ 607361 h 980440"/>
              <a:gd name="T90" fmla="*/ 7714558 w 7777480"/>
              <a:gd name="T91" fmla="*/ 579349 h 980440"/>
              <a:gd name="T92" fmla="*/ 7748268 w 7777480"/>
              <a:gd name="T93" fmla="*/ 550063 h 980440"/>
              <a:gd name="T94" fmla="*/ 7774919 w 7777480"/>
              <a:gd name="T95" fmla="*/ 481305 h 980440"/>
              <a:gd name="T96" fmla="*/ 7714558 w 7777480"/>
              <a:gd name="T97" fmla="*/ 404908 h 980440"/>
              <a:gd name="T98" fmla="*/ 7668043 w 7777480"/>
              <a:gd name="T99" fmla="*/ 376896 h 980440"/>
              <a:gd name="T100" fmla="*/ 7563152 w 7777480"/>
              <a:gd name="T101" fmla="*/ 331056 h 980440"/>
              <a:gd name="T102" fmla="*/ 7425585 w 7777480"/>
              <a:gd name="T103" fmla="*/ 287764 h 980440"/>
              <a:gd name="T104" fmla="*/ 7328125 w 7777480"/>
              <a:gd name="T105" fmla="*/ 262299 h 980440"/>
              <a:gd name="T106" fmla="*/ 6973044 w 7777480"/>
              <a:gd name="T107" fmla="*/ 192266 h 980440"/>
              <a:gd name="T108" fmla="*/ 6835082 w 7777480"/>
              <a:gd name="T109" fmla="*/ 170620 h 980440"/>
              <a:gd name="T110" fmla="*/ 6423547 w 7777480"/>
              <a:gd name="T111" fmla="*/ 118416 h 980440"/>
              <a:gd name="T112" fmla="*/ 6253977 w 7777480"/>
              <a:gd name="T113" fmla="*/ 101864 h 980440"/>
              <a:gd name="T114" fmla="*/ 5765170 w 7777480"/>
              <a:gd name="T115" fmla="*/ 61118 h 980440"/>
              <a:gd name="T116" fmla="*/ 5088409 w 7777480"/>
              <a:gd name="T117" fmla="*/ 24194 h 980440"/>
              <a:gd name="T118" fmla="*/ 4726808 w 7777480"/>
              <a:gd name="T119" fmla="*/ 11458 h 980440"/>
              <a:gd name="T120" fmla="*/ 4428032 w 7777480"/>
              <a:gd name="T121" fmla="*/ 3817 h 980440"/>
              <a:gd name="T122" fmla="*/ 3423563 w 7777480"/>
              <a:gd name="T123" fmla="*/ 3817 h 9804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777480"/>
              <a:gd name="T187" fmla="*/ 0 h 980440"/>
              <a:gd name="T188" fmla="*/ 7777480 w 7777480"/>
              <a:gd name="T189" fmla="*/ 980440 h 9804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777480" h="980440">
                <a:moveTo>
                  <a:pt x="4199706" y="979170"/>
                </a:moveTo>
                <a:lnTo>
                  <a:pt x="3577265" y="979170"/>
                </a:lnTo>
                <a:lnTo>
                  <a:pt x="3654475" y="980440"/>
                </a:lnTo>
                <a:lnTo>
                  <a:pt x="4122496" y="980440"/>
                </a:lnTo>
                <a:lnTo>
                  <a:pt x="4199706" y="979170"/>
                </a:lnTo>
                <a:close/>
              </a:path>
              <a:path w="7777480" h="980440">
                <a:moveTo>
                  <a:pt x="4428753" y="3809"/>
                </a:moveTo>
                <a:lnTo>
                  <a:pt x="3348218" y="3809"/>
                </a:lnTo>
                <a:lnTo>
                  <a:pt x="3272779" y="6350"/>
                </a:lnTo>
                <a:lnTo>
                  <a:pt x="3123352" y="8890"/>
                </a:lnTo>
                <a:lnTo>
                  <a:pt x="3049394" y="11430"/>
                </a:lnTo>
                <a:lnTo>
                  <a:pt x="2975958" y="12700"/>
                </a:lnTo>
                <a:lnTo>
                  <a:pt x="2758931" y="20320"/>
                </a:lnTo>
                <a:lnTo>
                  <a:pt x="2687730" y="24130"/>
                </a:lnTo>
                <a:lnTo>
                  <a:pt x="2547130" y="29209"/>
                </a:lnTo>
                <a:lnTo>
                  <a:pt x="2075452" y="55880"/>
                </a:lnTo>
                <a:lnTo>
                  <a:pt x="2010857" y="60959"/>
                </a:lnTo>
                <a:lnTo>
                  <a:pt x="1947002" y="64770"/>
                </a:lnTo>
                <a:lnTo>
                  <a:pt x="1580234" y="95250"/>
                </a:lnTo>
                <a:lnTo>
                  <a:pt x="1521968" y="101600"/>
                </a:lnTo>
                <a:lnTo>
                  <a:pt x="1464559" y="106680"/>
                </a:lnTo>
                <a:lnTo>
                  <a:pt x="1408021" y="113030"/>
                </a:lnTo>
                <a:lnTo>
                  <a:pt x="1352368" y="118109"/>
                </a:lnTo>
                <a:lnTo>
                  <a:pt x="1037863" y="156209"/>
                </a:lnTo>
                <a:lnTo>
                  <a:pt x="988816" y="163830"/>
                </a:lnTo>
                <a:lnTo>
                  <a:pt x="940770" y="170180"/>
                </a:lnTo>
                <a:lnTo>
                  <a:pt x="893741" y="177800"/>
                </a:lnTo>
                <a:lnTo>
                  <a:pt x="847743" y="184150"/>
                </a:lnTo>
                <a:lnTo>
                  <a:pt x="802790" y="191770"/>
                </a:lnTo>
                <a:lnTo>
                  <a:pt x="633721" y="222250"/>
                </a:lnTo>
                <a:lnTo>
                  <a:pt x="518606" y="245110"/>
                </a:lnTo>
                <a:lnTo>
                  <a:pt x="482538" y="254000"/>
                </a:lnTo>
                <a:lnTo>
                  <a:pt x="447646" y="261620"/>
                </a:lnTo>
                <a:lnTo>
                  <a:pt x="413944" y="270510"/>
                </a:lnTo>
                <a:lnTo>
                  <a:pt x="381448" y="278130"/>
                </a:lnTo>
                <a:lnTo>
                  <a:pt x="350171" y="287020"/>
                </a:lnTo>
                <a:lnTo>
                  <a:pt x="291333" y="303530"/>
                </a:lnTo>
                <a:lnTo>
                  <a:pt x="237548" y="321310"/>
                </a:lnTo>
                <a:lnTo>
                  <a:pt x="188931" y="339090"/>
                </a:lnTo>
                <a:lnTo>
                  <a:pt x="145599" y="356870"/>
                </a:lnTo>
                <a:lnTo>
                  <a:pt x="107667" y="375920"/>
                </a:lnTo>
                <a:lnTo>
                  <a:pt x="90763" y="384810"/>
                </a:lnTo>
                <a:lnTo>
                  <a:pt x="75253" y="393700"/>
                </a:lnTo>
                <a:lnTo>
                  <a:pt x="61151" y="403860"/>
                </a:lnTo>
                <a:lnTo>
                  <a:pt x="48471" y="412750"/>
                </a:lnTo>
                <a:lnTo>
                  <a:pt x="19115" y="441960"/>
                </a:lnTo>
                <a:lnTo>
                  <a:pt x="774" y="480060"/>
                </a:lnTo>
                <a:lnTo>
                  <a:pt x="0" y="490220"/>
                </a:lnTo>
                <a:lnTo>
                  <a:pt x="774" y="500380"/>
                </a:lnTo>
                <a:lnTo>
                  <a:pt x="19115" y="539750"/>
                </a:lnTo>
                <a:lnTo>
                  <a:pt x="48471" y="567690"/>
                </a:lnTo>
                <a:lnTo>
                  <a:pt x="61151" y="577850"/>
                </a:lnTo>
                <a:lnTo>
                  <a:pt x="75253" y="586740"/>
                </a:lnTo>
                <a:lnTo>
                  <a:pt x="90763" y="596900"/>
                </a:lnTo>
                <a:lnTo>
                  <a:pt x="107667" y="605790"/>
                </a:lnTo>
                <a:lnTo>
                  <a:pt x="125951" y="614680"/>
                </a:lnTo>
                <a:lnTo>
                  <a:pt x="145599" y="623570"/>
                </a:lnTo>
                <a:lnTo>
                  <a:pt x="166597" y="632460"/>
                </a:lnTo>
                <a:lnTo>
                  <a:pt x="188931" y="641350"/>
                </a:lnTo>
                <a:lnTo>
                  <a:pt x="212586" y="651510"/>
                </a:lnTo>
                <a:lnTo>
                  <a:pt x="237548" y="659130"/>
                </a:lnTo>
                <a:lnTo>
                  <a:pt x="263802" y="668020"/>
                </a:lnTo>
                <a:lnTo>
                  <a:pt x="291333" y="676910"/>
                </a:lnTo>
                <a:lnTo>
                  <a:pt x="320128" y="685800"/>
                </a:lnTo>
                <a:lnTo>
                  <a:pt x="350171" y="694690"/>
                </a:lnTo>
                <a:lnTo>
                  <a:pt x="381448" y="702310"/>
                </a:lnTo>
                <a:lnTo>
                  <a:pt x="413944" y="711200"/>
                </a:lnTo>
                <a:lnTo>
                  <a:pt x="447646" y="718820"/>
                </a:lnTo>
                <a:lnTo>
                  <a:pt x="482538" y="727710"/>
                </a:lnTo>
                <a:lnTo>
                  <a:pt x="555836" y="742950"/>
                </a:lnTo>
                <a:lnTo>
                  <a:pt x="594212" y="751840"/>
                </a:lnTo>
                <a:lnTo>
                  <a:pt x="633721" y="759460"/>
                </a:lnTo>
                <a:lnTo>
                  <a:pt x="758897" y="782320"/>
                </a:lnTo>
                <a:lnTo>
                  <a:pt x="802790" y="788670"/>
                </a:lnTo>
                <a:lnTo>
                  <a:pt x="893741" y="803910"/>
                </a:lnTo>
                <a:lnTo>
                  <a:pt x="940770" y="810260"/>
                </a:lnTo>
                <a:lnTo>
                  <a:pt x="988816" y="817880"/>
                </a:lnTo>
                <a:lnTo>
                  <a:pt x="1408021" y="868680"/>
                </a:lnTo>
                <a:lnTo>
                  <a:pt x="1464559" y="873760"/>
                </a:lnTo>
                <a:lnTo>
                  <a:pt x="1521968" y="880110"/>
                </a:lnTo>
                <a:lnTo>
                  <a:pt x="1639341" y="890270"/>
                </a:lnTo>
                <a:lnTo>
                  <a:pt x="1699276" y="896620"/>
                </a:lnTo>
                <a:lnTo>
                  <a:pt x="1821571" y="906780"/>
                </a:lnTo>
                <a:lnTo>
                  <a:pt x="1883902" y="910590"/>
                </a:lnTo>
                <a:lnTo>
                  <a:pt x="2010857" y="920750"/>
                </a:lnTo>
                <a:lnTo>
                  <a:pt x="2140773" y="928370"/>
                </a:lnTo>
                <a:lnTo>
                  <a:pt x="2206806" y="933450"/>
                </a:lnTo>
                <a:lnTo>
                  <a:pt x="2409026" y="944880"/>
                </a:lnTo>
                <a:lnTo>
                  <a:pt x="2477758" y="947420"/>
                </a:lnTo>
                <a:lnTo>
                  <a:pt x="2547130" y="951230"/>
                </a:lnTo>
                <a:lnTo>
                  <a:pt x="2617125" y="953770"/>
                </a:lnTo>
                <a:lnTo>
                  <a:pt x="2687730" y="957580"/>
                </a:lnTo>
                <a:lnTo>
                  <a:pt x="3049394" y="970280"/>
                </a:lnTo>
                <a:lnTo>
                  <a:pt x="3123352" y="971550"/>
                </a:lnTo>
                <a:lnTo>
                  <a:pt x="3197819" y="974090"/>
                </a:lnTo>
                <a:lnTo>
                  <a:pt x="3500476" y="979170"/>
                </a:lnTo>
                <a:lnTo>
                  <a:pt x="4276495" y="979170"/>
                </a:lnTo>
                <a:lnTo>
                  <a:pt x="4579152" y="974090"/>
                </a:lnTo>
                <a:lnTo>
                  <a:pt x="4653619" y="971550"/>
                </a:lnTo>
                <a:lnTo>
                  <a:pt x="4727577" y="970280"/>
                </a:lnTo>
                <a:lnTo>
                  <a:pt x="5089241" y="957580"/>
                </a:lnTo>
                <a:lnTo>
                  <a:pt x="5159846" y="953770"/>
                </a:lnTo>
                <a:lnTo>
                  <a:pt x="5229841" y="951230"/>
                </a:lnTo>
                <a:lnTo>
                  <a:pt x="5299213" y="947420"/>
                </a:lnTo>
                <a:lnTo>
                  <a:pt x="5367945" y="944880"/>
                </a:lnTo>
                <a:lnTo>
                  <a:pt x="5570165" y="933450"/>
                </a:lnTo>
                <a:lnTo>
                  <a:pt x="5636198" y="928370"/>
                </a:lnTo>
                <a:lnTo>
                  <a:pt x="5766114" y="920750"/>
                </a:lnTo>
                <a:lnTo>
                  <a:pt x="5893069" y="910590"/>
                </a:lnTo>
                <a:lnTo>
                  <a:pt x="5955400" y="906780"/>
                </a:lnTo>
                <a:lnTo>
                  <a:pt x="6077695" y="896620"/>
                </a:lnTo>
                <a:lnTo>
                  <a:pt x="6137630" y="890270"/>
                </a:lnTo>
                <a:lnTo>
                  <a:pt x="6255003" y="880110"/>
                </a:lnTo>
                <a:lnTo>
                  <a:pt x="6312412" y="873760"/>
                </a:lnTo>
                <a:lnTo>
                  <a:pt x="6368950" y="868680"/>
                </a:lnTo>
                <a:lnTo>
                  <a:pt x="6788155" y="817880"/>
                </a:lnTo>
                <a:lnTo>
                  <a:pt x="6836201" y="810260"/>
                </a:lnTo>
                <a:lnTo>
                  <a:pt x="6883230" y="803910"/>
                </a:lnTo>
                <a:lnTo>
                  <a:pt x="6974181" y="788670"/>
                </a:lnTo>
                <a:lnTo>
                  <a:pt x="7018074" y="782320"/>
                </a:lnTo>
                <a:lnTo>
                  <a:pt x="7143250" y="759460"/>
                </a:lnTo>
                <a:lnTo>
                  <a:pt x="7182759" y="751840"/>
                </a:lnTo>
                <a:lnTo>
                  <a:pt x="7221135" y="742950"/>
                </a:lnTo>
                <a:lnTo>
                  <a:pt x="7294433" y="727710"/>
                </a:lnTo>
                <a:lnTo>
                  <a:pt x="7329325" y="718820"/>
                </a:lnTo>
                <a:lnTo>
                  <a:pt x="7363027" y="711200"/>
                </a:lnTo>
                <a:lnTo>
                  <a:pt x="7395523" y="702310"/>
                </a:lnTo>
                <a:lnTo>
                  <a:pt x="7456843" y="685800"/>
                </a:lnTo>
                <a:lnTo>
                  <a:pt x="7513169" y="668020"/>
                </a:lnTo>
                <a:lnTo>
                  <a:pt x="7539423" y="659130"/>
                </a:lnTo>
                <a:lnTo>
                  <a:pt x="7564385" y="651510"/>
                </a:lnTo>
                <a:lnTo>
                  <a:pt x="7588040" y="641350"/>
                </a:lnTo>
                <a:lnTo>
                  <a:pt x="7610374" y="632460"/>
                </a:lnTo>
                <a:lnTo>
                  <a:pt x="7631372" y="623570"/>
                </a:lnTo>
                <a:lnTo>
                  <a:pt x="7651020" y="614680"/>
                </a:lnTo>
                <a:lnTo>
                  <a:pt x="7669304" y="605790"/>
                </a:lnTo>
                <a:lnTo>
                  <a:pt x="7686208" y="596900"/>
                </a:lnTo>
                <a:lnTo>
                  <a:pt x="7701718" y="586740"/>
                </a:lnTo>
                <a:lnTo>
                  <a:pt x="7715820" y="577850"/>
                </a:lnTo>
                <a:lnTo>
                  <a:pt x="7728500" y="567690"/>
                </a:lnTo>
                <a:lnTo>
                  <a:pt x="7739742" y="558800"/>
                </a:lnTo>
                <a:lnTo>
                  <a:pt x="7749532" y="548640"/>
                </a:lnTo>
                <a:lnTo>
                  <a:pt x="7773884" y="510540"/>
                </a:lnTo>
                <a:lnTo>
                  <a:pt x="7776972" y="490220"/>
                </a:lnTo>
                <a:lnTo>
                  <a:pt x="7776197" y="480060"/>
                </a:lnTo>
                <a:lnTo>
                  <a:pt x="7757856" y="441960"/>
                </a:lnTo>
                <a:lnTo>
                  <a:pt x="7728500" y="412750"/>
                </a:lnTo>
                <a:lnTo>
                  <a:pt x="7715820" y="403860"/>
                </a:lnTo>
                <a:lnTo>
                  <a:pt x="7701718" y="393700"/>
                </a:lnTo>
                <a:lnTo>
                  <a:pt x="7686208" y="384810"/>
                </a:lnTo>
                <a:lnTo>
                  <a:pt x="7669304" y="375920"/>
                </a:lnTo>
                <a:lnTo>
                  <a:pt x="7651020" y="365760"/>
                </a:lnTo>
                <a:lnTo>
                  <a:pt x="7610374" y="347980"/>
                </a:lnTo>
                <a:lnTo>
                  <a:pt x="7564385" y="330200"/>
                </a:lnTo>
                <a:lnTo>
                  <a:pt x="7513169" y="312420"/>
                </a:lnTo>
                <a:lnTo>
                  <a:pt x="7456843" y="294640"/>
                </a:lnTo>
                <a:lnTo>
                  <a:pt x="7426800" y="287020"/>
                </a:lnTo>
                <a:lnTo>
                  <a:pt x="7395523" y="278130"/>
                </a:lnTo>
                <a:lnTo>
                  <a:pt x="7363027" y="270510"/>
                </a:lnTo>
                <a:lnTo>
                  <a:pt x="7329325" y="261620"/>
                </a:lnTo>
                <a:lnTo>
                  <a:pt x="7294433" y="254000"/>
                </a:lnTo>
                <a:lnTo>
                  <a:pt x="7143250" y="222250"/>
                </a:lnTo>
                <a:lnTo>
                  <a:pt x="6974181" y="191770"/>
                </a:lnTo>
                <a:lnTo>
                  <a:pt x="6929228" y="184150"/>
                </a:lnTo>
                <a:lnTo>
                  <a:pt x="6883230" y="177800"/>
                </a:lnTo>
                <a:lnTo>
                  <a:pt x="6836201" y="170180"/>
                </a:lnTo>
                <a:lnTo>
                  <a:pt x="6788155" y="163830"/>
                </a:lnTo>
                <a:lnTo>
                  <a:pt x="6739108" y="156209"/>
                </a:lnTo>
                <a:lnTo>
                  <a:pt x="6424603" y="118109"/>
                </a:lnTo>
                <a:lnTo>
                  <a:pt x="6368950" y="113030"/>
                </a:lnTo>
                <a:lnTo>
                  <a:pt x="6312412" y="106680"/>
                </a:lnTo>
                <a:lnTo>
                  <a:pt x="6255003" y="101600"/>
                </a:lnTo>
                <a:lnTo>
                  <a:pt x="6196737" y="95250"/>
                </a:lnTo>
                <a:lnTo>
                  <a:pt x="5829969" y="64770"/>
                </a:lnTo>
                <a:lnTo>
                  <a:pt x="5766114" y="60959"/>
                </a:lnTo>
                <a:lnTo>
                  <a:pt x="5701519" y="55880"/>
                </a:lnTo>
                <a:lnTo>
                  <a:pt x="5229841" y="29209"/>
                </a:lnTo>
                <a:lnTo>
                  <a:pt x="5089241" y="24130"/>
                </a:lnTo>
                <a:lnTo>
                  <a:pt x="5018040" y="20320"/>
                </a:lnTo>
                <a:lnTo>
                  <a:pt x="4801013" y="12700"/>
                </a:lnTo>
                <a:lnTo>
                  <a:pt x="4727577" y="11430"/>
                </a:lnTo>
                <a:lnTo>
                  <a:pt x="4653619" y="8890"/>
                </a:lnTo>
                <a:lnTo>
                  <a:pt x="4504192" y="6350"/>
                </a:lnTo>
                <a:lnTo>
                  <a:pt x="4428753" y="3809"/>
                </a:lnTo>
                <a:close/>
              </a:path>
              <a:path w="7777480" h="980440">
                <a:moveTo>
                  <a:pt x="4122496" y="0"/>
                </a:moveTo>
                <a:lnTo>
                  <a:pt x="3654475" y="0"/>
                </a:lnTo>
                <a:lnTo>
                  <a:pt x="3424122" y="3809"/>
                </a:lnTo>
                <a:lnTo>
                  <a:pt x="4352849" y="3809"/>
                </a:lnTo>
                <a:lnTo>
                  <a:pt x="4122496" y="0"/>
                </a:lnTo>
                <a:close/>
              </a:path>
            </a:pathLst>
          </a:custGeom>
          <a:solidFill>
            <a:srgbClr val="C9F19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7" name="object 16"/>
          <p:cNvSpPr>
            <a:spLocks/>
          </p:cNvSpPr>
          <p:nvPr/>
        </p:nvSpPr>
        <p:spPr bwMode="auto">
          <a:xfrm>
            <a:off x="539750" y="5876925"/>
            <a:ext cx="7777163" cy="981075"/>
          </a:xfrm>
          <a:custGeom>
            <a:avLst/>
            <a:gdLst>
              <a:gd name="T0" fmla="*/ 125931 w 7777480"/>
              <a:gd name="T1" fmla="*/ 365423 h 981709"/>
              <a:gd name="T2" fmla="*/ 381384 w 7777480"/>
              <a:gd name="T3" fmla="*/ 277783 h 981709"/>
              <a:gd name="T4" fmla="*/ 674240 w 7777480"/>
              <a:gd name="T5" fmla="*/ 213899 h 981709"/>
              <a:gd name="T6" fmla="*/ 893597 w 7777480"/>
              <a:gd name="T7" fmla="*/ 177235 h 981709"/>
              <a:gd name="T8" fmla="*/ 1138720 w 7777480"/>
              <a:gd name="T9" fmla="*/ 143360 h 981709"/>
              <a:gd name="T10" fmla="*/ 1407793 w 7777480"/>
              <a:gd name="T11" fmla="*/ 112500 h 981709"/>
              <a:gd name="T12" fmla="*/ 1699000 w 7777480"/>
              <a:gd name="T13" fmla="*/ 84884 h 981709"/>
              <a:gd name="T14" fmla="*/ 2010529 w 7777480"/>
              <a:gd name="T15" fmla="*/ 60741 h 981709"/>
              <a:gd name="T16" fmla="*/ 2340563 w 7777480"/>
              <a:gd name="T17" fmla="*/ 40297 h 981709"/>
              <a:gd name="T18" fmla="*/ 2687291 w 7777480"/>
              <a:gd name="T19" fmla="*/ 23783 h 981709"/>
              <a:gd name="T20" fmla="*/ 3048898 w 7777480"/>
              <a:gd name="T21" fmla="*/ 11426 h 981709"/>
              <a:gd name="T22" fmla="*/ 3423563 w 7777480"/>
              <a:gd name="T23" fmla="*/ 3454 h 981709"/>
              <a:gd name="T24" fmla="*/ 3809477 w 7777480"/>
              <a:gd name="T25" fmla="*/ 97 h 981709"/>
              <a:gd name="T26" fmla="*/ 4199018 w 7777480"/>
              <a:gd name="T27" fmla="*/ 1544 h 981709"/>
              <a:gd name="T28" fmla="*/ 4578402 w 7777480"/>
              <a:gd name="T29" fmla="*/ 7697 h 981709"/>
              <a:gd name="T30" fmla="*/ 4945443 w 7777480"/>
              <a:gd name="T31" fmla="*/ 18327 h 981709"/>
              <a:gd name="T32" fmla="*/ 5298349 w 7777480"/>
              <a:gd name="T33" fmla="*/ 33208 h 981709"/>
              <a:gd name="T34" fmla="*/ 5635271 w 7777480"/>
              <a:gd name="T35" fmla="*/ 52105 h 981709"/>
              <a:gd name="T36" fmla="*/ 5954426 w 7777480"/>
              <a:gd name="T37" fmla="*/ 74799 h 981709"/>
              <a:gd name="T38" fmla="*/ 6253977 w 7777480"/>
              <a:gd name="T39" fmla="*/ 101054 h 981709"/>
              <a:gd name="T40" fmla="*/ 6532122 w 7777480"/>
              <a:gd name="T41" fmla="*/ 130642 h 981709"/>
              <a:gd name="T42" fmla="*/ 6787048 w 7777480"/>
              <a:gd name="T43" fmla="*/ 163337 h 981709"/>
              <a:gd name="T44" fmla="*/ 7016922 w 7777480"/>
              <a:gd name="T45" fmla="*/ 198912 h 981709"/>
              <a:gd name="T46" fmla="*/ 7219950 w 7777480"/>
              <a:gd name="T47" fmla="*/ 237138 h 981709"/>
              <a:gd name="T48" fmla="*/ 7538189 w 7777480"/>
              <a:gd name="T49" fmla="*/ 320621 h 981709"/>
              <a:gd name="T50" fmla="*/ 7748268 w 7777480"/>
              <a:gd name="T51" fmla="*/ 431010 h 981709"/>
              <a:gd name="T52" fmla="*/ 7727237 w 7777480"/>
              <a:gd name="T53" fmla="*/ 566961 h 981709"/>
              <a:gd name="T54" fmla="*/ 7511938 w 7777480"/>
              <a:gd name="T55" fmla="*/ 667033 h 981709"/>
              <a:gd name="T56" fmla="*/ 7181575 w 7777480"/>
              <a:gd name="T57" fmla="*/ 749631 h 981709"/>
              <a:gd name="T58" fmla="*/ 6973044 w 7777480"/>
              <a:gd name="T59" fmla="*/ 787343 h 981709"/>
              <a:gd name="T60" fmla="*/ 6738006 w 7777480"/>
              <a:gd name="T61" fmla="*/ 822361 h 981709"/>
              <a:gd name="T62" fmla="*/ 6478300 w 7777480"/>
              <a:gd name="T63" fmla="*/ 854455 h 981709"/>
              <a:gd name="T64" fmla="*/ 6195728 w 7777480"/>
              <a:gd name="T65" fmla="*/ 883395 h 981709"/>
              <a:gd name="T66" fmla="*/ 5892108 w 7777480"/>
              <a:gd name="T67" fmla="*/ 908955 h 981709"/>
              <a:gd name="T68" fmla="*/ 5569254 w 7777480"/>
              <a:gd name="T69" fmla="*/ 930907 h 981709"/>
              <a:gd name="T70" fmla="*/ 5228988 w 7777480"/>
              <a:gd name="T71" fmla="*/ 949021 h 981709"/>
              <a:gd name="T72" fmla="*/ 4873114 w 7777480"/>
              <a:gd name="T73" fmla="*/ 963068 h 981709"/>
              <a:gd name="T74" fmla="*/ 4503457 w 7777480"/>
              <a:gd name="T75" fmla="*/ 972821 h 981709"/>
              <a:gd name="T76" fmla="*/ 4121824 w 7777480"/>
              <a:gd name="T77" fmla="*/ 978052 h 981709"/>
              <a:gd name="T78" fmla="*/ 3731482 w 7777480"/>
              <a:gd name="T79" fmla="*/ 978534 h 981709"/>
              <a:gd name="T80" fmla="*/ 3347674 w 7777480"/>
              <a:gd name="T81" fmla="*/ 974236 h 981709"/>
              <a:gd name="T82" fmla="*/ 2975471 w 7777480"/>
              <a:gd name="T83" fmla="*/ 965369 h 981709"/>
              <a:gd name="T84" fmla="*/ 2616700 w 7777480"/>
              <a:gd name="T85" fmla="*/ 952162 h 981709"/>
              <a:gd name="T86" fmla="*/ 2273166 w 7777480"/>
              <a:gd name="T87" fmla="*/ 934844 h 981709"/>
              <a:gd name="T88" fmla="*/ 1946686 w 7777480"/>
              <a:gd name="T89" fmla="*/ 913642 h 981709"/>
              <a:gd name="T90" fmla="*/ 1639073 w 7777480"/>
              <a:gd name="T91" fmla="*/ 888786 h 981709"/>
              <a:gd name="T92" fmla="*/ 1352148 w 7777480"/>
              <a:gd name="T93" fmla="*/ 860502 h 981709"/>
              <a:gd name="T94" fmla="*/ 1087721 w 7777480"/>
              <a:gd name="T95" fmla="*/ 829020 h 981709"/>
              <a:gd name="T96" fmla="*/ 847603 w 7777480"/>
              <a:gd name="T97" fmla="*/ 794570 h 981709"/>
              <a:gd name="T98" fmla="*/ 633617 w 7777480"/>
              <a:gd name="T99" fmla="*/ 757378 h 981709"/>
              <a:gd name="T100" fmla="*/ 350115 w 7777480"/>
              <a:gd name="T101" fmla="*/ 692740 h 981709"/>
              <a:gd name="T102" fmla="*/ 107651 w 7777480"/>
              <a:gd name="T103" fmla="*/ 604324 h 98170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777480"/>
              <a:gd name="T157" fmla="*/ 0 h 981709"/>
              <a:gd name="T158" fmla="*/ 7777480 w 7777480"/>
              <a:gd name="T159" fmla="*/ 981709 h 98170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777480" h="981709">
                <a:moveTo>
                  <a:pt x="0" y="490727"/>
                </a:moveTo>
                <a:lnTo>
                  <a:pt x="12272" y="451452"/>
                </a:lnTo>
                <a:lnTo>
                  <a:pt x="37229" y="422547"/>
                </a:lnTo>
                <a:lnTo>
                  <a:pt x="75253" y="394169"/>
                </a:lnTo>
                <a:lnTo>
                  <a:pt x="125951" y="366368"/>
                </a:lnTo>
                <a:lnTo>
                  <a:pt x="166597" y="348180"/>
                </a:lnTo>
                <a:lnTo>
                  <a:pt x="212586" y="330284"/>
                </a:lnTo>
                <a:lnTo>
                  <a:pt x="263802" y="312696"/>
                </a:lnTo>
                <a:lnTo>
                  <a:pt x="320128" y="295430"/>
                </a:lnTo>
                <a:lnTo>
                  <a:pt x="381448" y="278502"/>
                </a:lnTo>
                <a:lnTo>
                  <a:pt x="447646" y="261925"/>
                </a:lnTo>
                <a:lnTo>
                  <a:pt x="518606" y="245714"/>
                </a:lnTo>
                <a:lnTo>
                  <a:pt x="594212" y="229885"/>
                </a:lnTo>
                <a:lnTo>
                  <a:pt x="633721" y="222118"/>
                </a:lnTo>
                <a:lnTo>
                  <a:pt x="674348" y="214451"/>
                </a:lnTo>
                <a:lnTo>
                  <a:pt x="716078" y="206887"/>
                </a:lnTo>
                <a:lnTo>
                  <a:pt x="758897" y="199428"/>
                </a:lnTo>
                <a:lnTo>
                  <a:pt x="802790" y="192075"/>
                </a:lnTo>
                <a:lnTo>
                  <a:pt x="847743" y="184830"/>
                </a:lnTo>
                <a:lnTo>
                  <a:pt x="893741" y="177695"/>
                </a:lnTo>
                <a:lnTo>
                  <a:pt x="940770" y="170671"/>
                </a:lnTo>
                <a:lnTo>
                  <a:pt x="988816" y="163761"/>
                </a:lnTo>
                <a:lnTo>
                  <a:pt x="1037863" y="156967"/>
                </a:lnTo>
                <a:lnTo>
                  <a:pt x="1087897" y="150290"/>
                </a:lnTo>
                <a:lnTo>
                  <a:pt x="1138904" y="143732"/>
                </a:lnTo>
                <a:lnTo>
                  <a:pt x="1190869" y="137295"/>
                </a:lnTo>
                <a:lnTo>
                  <a:pt x="1243778" y="130980"/>
                </a:lnTo>
                <a:lnTo>
                  <a:pt x="1297615" y="124790"/>
                </a:lnTo>
                <a:lnTo>
                  <a:pt x="1352368" y="118727"/>
                </a:lnTo>
                <a:lnTo>
                  <a:pt x="1408021" y="112792"/>
                </a:lnTo>
                <a:lnTo>
                  <a:pt x="1464559" y="106987"/>
                </a:lnTo>
                <a:lnTo>
                  <a:pt x="1521968" y="101314"/>
                </a:lnTo>
                <a:lnTo>
                  <a:pt x="1580234" y="95774"/>
                </a:lnTo>
                <a:lnTo>
                  <a:pt x="1639341" y="90370"/>
                </a:lnTo>
                <a:lnTo>
                  <a:pt x="1699276" y="85104"/>
                </a:lnTo>
                <a:lnTo>
                  <a:pt x="1760025" y="79977"/>
                </a:lnTo>
                <a:lnTo>
                  <a:pt x="1821571" y="74991"/>
                </a:lnTo>
                <a:lnTo>
                  <a:pt x="1883902" y="70148"/>
                </a:lnTo>
                <a:lnTo>
                  <a:pt x="1947002" y="65449"/>
                </a:lnTo>
                <a:lnTo>
                  <a:pt x="2010857" y="60897"/>
                </a:lnTo>
                <a:lnTo>
                  <a:pt x="2075452" y="56494"/>
                </a:lnTo>
                <a:lnTo>
                  <a:pt x="2140773" y="52241"/>
                </a:lnTo>
                <a:lnTo>
                  <a:pt x="2206806" y="48139"/>
                </a:lnTo>
                <a:lnTo>
                  <a:pt x="2273535" y="44192"/>
                </a:lnTo>
                <a:lnTo>
                  <a:pt x="2340946" y="40401"/>
                </a:lnTo>
                <a:lnTo>
                  <a:pt x="2409026" y="36767"/>
                </a:lnTo>
                <a:lnTo>
                  <a:pt x="2477758" y="33292"/>
                </a:lnTo>
                <a:lnTo>
                  <a:pt x="2547130" y="29979"/>
                </a:lnTo>
                <a:lnTo>
                  <a:pt x="2617125" y="26829"/>
                </a:lnTo>
                <a:lnTo>
                  <a:pt x="2687730" y="23843"/>
                </a:lnTo>
                <a:lnTo>
                  <a:pt x="2758931" y="21025"/>
                </a:lnTo>
                <a:lnTo>
                  <a:pt x="2830712" y="18375"/>
                </a:lnTo>
                <a:lnTo>
                  <a:pt x="2903059" y="15895"/>
                </a:lnTo>
                <a:lnTo>
                  <a:pt x="2975958" y="13588"/>
                </a:lnTo>
                <a:lnTo>
                  <a:pt x="3049394" y="11454"/>
                </a:lnTo>
                <a:lnTo>
                  <a:pt x="3123352" y="9497"/>
                </a:lnTo>
                <a:lnTo>
                  <a:pt x="3197819" y="7717"/>
                </a:lnTo>
                <a:lnTo>
                  <a:pt x="3272779" y="6117"/>
                </a:lnTo>
                <a:lnTo>
                  <a:pt x="3348218" y="4698"/>
                </a:lnTo>
                <a:lnTo>
                  <a:pt x="3424122" y="3462"/>
                </a:lnTo>
                <a:lnTo>
                  <a:pt x="3500476" y="2412"/>
                </a:lnTo>
                <a:lnTo>
                  <a:pt x="3577265" y="1548"/>
                </a:lnTo>
                <a:lnTo>
                  <a:pt x="3654475" y="873"/>
                </a:lnTo>
                <a:lnTo>
                  <a:pt x="3732091" y="389"/>
                </a:lnTo>
                <a:lnTo>
                  <a:pt x="3810100" y="97"/>
                </a:lnTo>
                <a:lnTo>
                  <a:pt x="3888486" y="0"/>
                </a:lnTo>
                <a:lnTo>
                  <a:pt x="3966871" y="97"/>
                </a:lnTo>
                <a:lnTo>
                  <a:pt x="4044880" y="389"/>
                </a:lnTo>
                <a:lnTo>
                  <a:pt x="4122496" y="873"/>
                </a:lnTo>
                <a:lnTo>
                  <a:pt x="4199706" y="1548"/>
                </a:lnTo>
                <a:lnTo>
                  <a:pt x="4276495" y="2412"/>
                </a:lnTo>
                <a:lnTo>
                  <a:pt x="4352849" y="3462"/>
                </a:lnTo>
                <a:lnTo>
                  <a:pt x="4428753" y="4698"/>
                </a:lnTo>
                <a:lnTo>
                  <a:pt x="4504192" y="6117"/>
                </a:lnTo>
                <a:lnTo>
                  <a:pt x="4579152" y="7717"/>
                </a:lnTo>
                <a:lnTo>
                  <a:pt x="4653619" y="9497"/>
                </a:lnTo>
                <a:lnTo>
                  <a:pt x="4727577" y="11454"/>
                </a:lnTo>
                <a:lnTo>
                  <a:pt x="4801013" y="13588"/>
                </a:lnTo>
                <a:lnTo>
                  <a:pt x="4873912" y="15895"/>
                </a:lnTo>
                <a:lnTo>
                  <a:pt x="4946259" y="18375"/>
                </a:lnTo>
                <a:lnTo>
                  <a:pt x="5018040" y="21025"/>
                </a:lnTo>
                <a:lnTo>
                  <a:pt x="5089241" y="23843"/>
                </a:lnTo>
                <a:lnTo>
                  <a:pt x="5159846" y="26829"/>
                </a:lnTo>
                <a:lnTo>
                  <a:pt x="5229841" y="29979"/>
                </a:lnTo>
                <a:lnTo>
                  <a:pt x="5299213" y="33292"/>
                </a:lnTo>
                <a:lnTo>
                  <a:pt x="5367945" y="36767"/>
                </a:lnTo>
                <a:lnTo>
                  <a:pt x="5436025" y="40401"/>
                </a:lnTo>
                <a:lnTo>
                  <a:pt x="5503436" y="44192"/>
                </a:lnTo>
                <a:lnTo>
                  <a:pt x="5570165" y="48139"/>
                </a:lnTo>
                <a:lnTo>
                  <a:pt x="5636198" y="52241"/>
                </a:lnTo>
                <a:lnTo>
                  <a:pt x="5701519" y="56494"/>
                </a:lnTo>
                <a:lnTo>
                  <a:pt x="5766114" y="60897"/>
                </a:lnTo>
                <a:lnTo>
                  <a:pt x="5829969" y="65449"/>
                </a:lnTo>
                <a:lnTo>
                  <a:pt x="5893069" y="70148"/>
                </a:lnTo>
                <a:lnTo>
                  <a:pt x="5955400" y="74991"/>
                </a:lnTo>
                <a:lnTo>
                  <a:pt x="6016946" y="79977"/>
                </a:lnTo>
                <a:lnTo>
                  <a:pt x="6077695" y="85104"/>
                </a:lnTo>
                <a:lnTo>
                  <a:pt x="6137630" y="90370"/>
                </a:lnTo>
                <a:lnTo>
                  <a:pt x="6196737" y="95774"/>
                </a:lnTo>
                <a:lnTo>
                  <a:pt x="6255003" y="101314"/>
                </a:lnTo>
                <a:lnTo>
                  <a:pt x="6312412" y="106987"/>
                </a:lnTo>
                <a:lnTo>
                  <a:pt x="6368950" y="112792"/>
                </a:lnTo>
                <a:lnTo>
                  <a:pt x="6424603" y="118727"/>
                </a:lnTo>
                <a:lnTo>
                  <a:pt x="6479356" y="124790"/>
                </a:lnTo>
                <a:lnTo>
                  <a:pt x="6533193" y="130980"/>
                </a:lnTo>
                <a:lnTo>
                  <a:pt x="6586102" y="137295"/>
                </a:lnTo>
                <a:lnTo>
                  <a:pt x="6638067" y="143732"/>
                </a:lnTo>
                <a:lnTo>
                  <a:pt x="6689074" y="150290"/>
                </a:lnTo>
                <a:lnTo>
                  <a:pt x="6739108" y="156967"/>
                </a:lnTo>
                <a:lnTo>
                  <a:pt x="6788155" y="163761"/>
                </a:lnTo>
                <a:lnTo>
                  <a:pt x="6836201" y="170671"/>
                </a:lnTo>
                <a:lnTo>
                  <a:pt x="6883230" y="177695"/>
                </a:lnTo>
                <a:lnTo>
                  <a:pt x="6929228" y="184830"/>
                </a:lnTo>
                <a:lnTo>
                  <a:pt x="6974181" y="192075"/>
                </a:lnTo>
                <a:lnTo>
                  <a:pt x="7018074" y="199428"/>
                </a:lnTo>
                <a:lnTo>
                  <a:pt x="7060893" y="206887"/>
                </a:lnTo>
                <a:lnTo>
                  <a:pt x="7102623" y="214451"/>
                </a:lnTo>
                <a:lnTo>
                  <a:pt x="7143250" y="222118"/>
                </a:lnTo>
                <a:lnTo>
                  <a:pt x="7182759" y="229885"/>
                </a:lnTo>
                <a:lnTo>
                  <a:pt x="7221135" y="237751"/>
                </a:lnTo>
                <a:lnTo>
                  <a:pt x="7294433" y="253773"/>
                </a:lnTo>
                <a:lnTo>
                  <a:pt x="7363027" y="270168"/>
                </a:lnTo>
                <a:lnTo>
                  <a:pt x="7426800" y="286923"/>
                </a:lnTo>
                <a:lnTo>
                  <a:pt x="7485638" y="304022"/>
                </a:lnTo>
                <a:lnTo>
                  <a:pt x="7539423" y="321450"/>
                </a:lnTo>
                <a:lnTo>
                  <a:pt x="7588040" y="339194"/>
                </a:lnTo>
                <a:lnTo>
                  <a:pt x="7631372" y="357238"/>
                </a:lnTo>
                <a:lnTo>
                  <a:pt x="7669304" y="375568"/>
                </a:lnTo>
                <a:lnTo>
                  <a:pt x="7715820" y="403567"/>
                </a:lnTo>
                <a:lnTo>
                  <a:pt x="7749532" y="432126"/>
                </a:lnTo>
                <a:lnTo>
                  <a:pt x="7773884" y="470991"/>
                </a:lnTo>
                <a:lnTo>
                  <a:pt x="7776972" y="490727"/>
                </a:lnTo>
                <a:lnTo>
                  <a:pt x="7776197" y="500620"/>
                </a:lnTo>
                <a:lnTo>
                  <a:pt x="7757856" y="539693"/>
                </a:lnTo>
                <a:lnTo>
                  <a:pt x="7728500" y="568428"/>
                </a:lnTo>
                <a:lnTo>
                  <a:pt x="7686208" y="596619"/>
                </a:lnTo>
                <a:lnTo>
                  <a:pt x="7651020" y="615087"/>
                </a:lnTo>
                <a:lnTo>
                  <a:pt x="7610374" y="633275"/>
                </a:lnTo>
                <a:lnTo>
                  <a:pt x="7564385" y="651171"/>
                </a:lnTo>
                <a:lnTo>
                  <a:pt x="7513169" y="668759"/>
                </a:lnTo>
                <a:lnTo>
                  <a:pt x="7456843" y="686025"/>
                </a:lnTo>
                <a:lnTo>
                  <a:pt x="7395523" y="702953"/>
                </a:lnTo>
                <a:lnTo>
                  <a:pt x="7329325" y="719530"/>
                </a:lnTo>
                <a:lnTo>
                  <a:pt x="7258365" y="735741"/>
                </a:lnTo>
                <a:lnTo>
                  <a:pt x="7182759" y="751570"/>
                </a:lnTo>
                <a:lnTo>
                  <a:pt x="7143250" y="759337"/>
                </a:lnTo>
                <a:lnTo>
                  <a:pt x="7102623" y="767004"/>
                </a:lnTo>
                <a:lnTo>
                  <a:pt x="7060893" y="774568"/>
                </a:lnTo>
                <a:lnTo>
                  <a:pt x="7018074" y="782027"/>
                </a:lnTo>
                <a:lnTo>
                  <a:pt x="6974181" y="789380"/>
                </a:lnTo>
                <a:lnTo>
                  <a:pt x="6929228" y="796625"/>
                </a:lnTo>
                <a:lnTo>
                  <a:pt x="6883230" y="803760"/>
                </a:lnTo>
                <a:lnTo>
                  <a:pt x="6836201" y="810784"/>
                </a:lnTo>
                <a:lnTo>
                  <a:pt x="6788155" y="817694"/>
                </a:lnTo>
                <a:lnTo>
                  <a:pt x="6739108" y="824488"/>
                </a:lnTo>
                <a:lnTo>
                  <a:pt x="6689074" y="831165"/>
                </a:lnTo>
                <a:lnTo>
                  <a:pt x="6638067" y="837723"/>
                </a:lnTo>
                <a:lnTo>
                  <a:pt x="6586102" y="844160"/>
                </a:lnTo>
                <a:lnTo>
                  <a:pt x="6533193" y="850475"/>
                </a:lnTo>
                <a:lnTo>
                  <a:pt x="6479356" y="856665"/>
                </a:lnTo>
                <a:lnTo>
                  <a:pt x="6424603" y="862728"/>
                </a:lnTo>
                <a:lnTo>
                  <a:pt x="6368950" y="868663"/>
                </a:lnTo>
                <a:lnTo>
                  <a:pt x="6312412" y="874468"/>
                </a:lnTo>
                <a:lnTo>
                  <a:pt x="6255003" y="880141"/>
                </a:lnTo>
                <a:lnTo>
                  <a:pt x="6196737" y="885681"/>
                </a:lnTo>
                <a:lnTo>
                  <a:pt x="6137630" y="891085"/>
                </a:lnTo>
                <a:lnTo>
                  <a:pt x="6077695" y="896351"/>
                </a:lnTo>
                <a:lnTo>
                  <a:pt x="6016946" y="901478"/>
                </a:lnTo>
                <a:lnTo>
                  <a:pt x="5955400" y="906464"/>
                </a:lnTo>
                <a:lnTo>
                  <a:pt x="5893069" y="911307"/>
                </a:lnTo>
                <a:lnTo>
                  <a:pt x="5829969" y="916006"/>
                </a:lnTo>
                <a:lnTo>
                  <a:pt x="5766114" y="920558"/>
                </a:lnTo>
                <a:lnTo>
                  <a:pt x="5701519" y="924961"/>
                </a:lnTo>
                <a:lnTo>
                  <a:pt x="5636198" y="929214"/>
                </a:lnTo>
                <a:lnTo>
                  <a:pt x="5570165" y="933316"/>
                </a:lnTo>
                <a:lnTo>
                  <a:pt x="5503436" y="937263"/>
                </a:lnTo>
                <a:lnTo>
                  <a:pt x="5436025" y="941054"/>
                </a:lnTo>
                <a:lnTo>
                  <a:pt x="5367945" y="944688"/>
                </a:lnTo>
                <a:lnTo>
                  <a:pt x="5299213" y="948163"/>
                </a:lnTo>
                <a:lnTo>
                  <a:pt x="5229841" y="951476"/>
                </a:lnTo>
                <a:lnTo>
                  <a:pt x="5159846" y="954626"/>
                </a:lnTo>
                <a:lnTo>
                  <a:pt x="5089241" y="957612"/>
                </a:lnTo>
                <a:lnTo>
                  <a:pt x="5018040" y="960430"/>
                </a:lnTo>
                <a:lnTo>
                  <a:pt x="4946259" y="963080"/>
                </a:lnTo>
                <a:lnTo>
                  <a:pt x="4873912" y="965560"/>
                </a:lnTo>
                <a:lnTo>
                  <a:pt x="4801013" y="967867"/>
                </a:lnTo>
                <a:lnTo>
                  <a:pt x="4727577" y="970001"/>
                </a:lnTo>
                <a:lnTo>
                  <a:pt x="4653619" y="971958"/>
                </a:lnTo>
                <a:lnTo>
                  <a:pt x="4579152" y="973738"/>
                </a:lnTo>
                <a:lnTo>
                  <a:pt x="4504192" y="975338"/>
                </a:lnTo>
                <a:lnTo>
                  <a:pt x="4428753" y="976757"/>
                </a:lnTo>
                <a:lnTo>
                  <a:pt x="4352849" y="977993"/>
                </a:lnTo>
                <a:lnTo>
                  <a:pt x="4276495" y="979043"/>
                </a:lnTo>
                <a:lnTo>
                  <a:pt x="4199706" y="979907"/>
                </a:lnTo>
                <a:lnTo>
                  <a:pt x="4122496" y="980582"/>
                </a:lnTo>
                <a:lnTo>
                  <a:pt x="4044880" y="981066"/>
                </a:lnTo>
                <a:lnTo>
                  <a:pt x="3966871" y="981358"/>
                </a:lnTo>
                <a:lnTo>
                  <a:pt x="3888486" y="981455"/>
                </a:lnTo>
                <a:lnTo>
                  <a:pt x="3810100" y="981358"/>
                </a:lnTo>
                <a:lnTo>
                  <a:pt x="3732091" y="981066"/>
                </a:lnTo>
                <a:lnTo>
                  <a:pt x="3654475" y="980582"/>
                </a:lnTo>
                <a:lnTo>
                  <a:pt x="3577265" y="979907"/>
                </a:lnTo>
                <a:lnTo>
                  <a:pt x="3500476" y="979043"/>
                </a:lnTo>
                <a:lnTo>
                  <a:pt x="3424122" y="977993"/>
                </a:lnTo>
                <a:lnTo>
                  <a:pt x="3348218" y="976757"/>
                </a:lnTo>
                <a:lnTo>
                  <a:pt x="3272779" y="975338"/>
                </a:lnTo>
                <a:lnTo>
                  <a:pt x="3197819" y="973738"/>
                </a:lnTo>
                <a:lnTo>
                  <a:pt x="3123352" y="971958"/>
                </a:lnTo>
                <a:lnTo>
                  <a:pt x="3049394" y="970001"/>
                </a:lnTo>
                <a:lnTo>
                  <a:pt x="2975958" y="967867"/>
                </a:lnTo>
                <a:lnTo>
                  <a:pt x="2903059" y="965560"/>
                </a:lnTo>
                <a:lnTo>
                  <a:pt x="2830712" y="963080"/>
                </a:lnTo>
                <a:lnTo>
                  <a:pt x="2758931" y="960430"/>
                </a:lnTo>
                <a:lnTo>
                  <a:pt x="2687730" y="957612"/>
                </a:lnTo>
                <a:lnTo>
                  <a:pt x="2617125" y="954626"/>
                </a:lnTo>
                <a:lnTo>
                  <a:pt x="2547130" y="951476"/>
                </a:lnTo>
                <a:lnTo>
                  <a:pt x="2477758" y="948163"/>
                </a:lnTo>
                <a:lnTo>
                  <a:pt x="2409026" y="944688"/>
                </a:lnTo>
                <a:lnTo>
                  <a:pt x="2340946" y="941054"/>
                </a:lnTo>
                <a:lnTo>
                  <a:pt x="2273535" y="937263"/>
                </a:lnTo>
                <a:lnTo>
                  <a:pt x="2206806" y="933316"/>
                </a:lnTo>
                <a:lnTo>
                  <a:pt x="2140773" y="929214"/>
                </a:lnTo>
                <a:lnTo>
                  <a:pt x="2075452" y="924961"/>
                </a:lnTo>
                <a:lnTo>
                  <a:pt x="2010857" y="920558"/>
                </a:lnTo>
                <a:lnTo>
                  <a:pt x="1947002" y="916006"/>
                </a:lnTo>
                <a:lnTo>
                  <a:pt x="1883902" y="911307"/>
                </a:lnTo>
                <a:lnTo>
                  <a:pt x="1821571" y="906464"/>
                </a:lnTo>
                <a:lnTo>
                  <a:pt x="1760025" y="901478"/>
                </a:lnTo>
                <a:lnTo>
                  <a:pt x="1699276" y="896351"/>
                </a:lnTo>
                <a:lnTo>
                  <a:pt x="1639341" y="891085"/>
                </a:lnTo>
                <a:lnTo>
                  <a:pt x="1580234" y="885681"/>
                </a:lnTo>
                <a:lnTo>
                  <a:pt x="1521968" y="880141"/>
                </a:lnTo>
                <a:lnTo>
                  <a:pt x="1464559" y="874468"/>
                </a:lnTo>
                <a:lnTo>
                  <a:pt x="1408021" y="868663"/>
                </a:lnTo>
                <a:lnTo>
                  <a:pt x="1352368" y="862728"/>
                </a:lnTo>
                <a:lnTo>
                  <a:pt x="1297615" y="856665"/>
                </a:lnTo>
                <a:lnTo>
                  <a:pt x="1243778" y="850475"/>
                </a:lnTo>
                <a:lnTo>
                  <a:pt x="1190869" y="844160"/>
                </a:lnTo>
                <a:lnTo>
                  <a:pt x="1138904" y="837723"/>
                </a:lnTo>
                <a:lnTo>
                  <a:pt x="1087897" y="831165"/>
                </a:lnTo>
                <a:lnTo>
                  <a:pt x="1037863" y="824488"/>
                </a:lnTo>
                <a:lnTo>
                  <a:pt x="988816" y="817694"/>
                </a:lnTo>
                <a:lnTo>
                  <a:pt x="940770" y="810784"/>
                </a:lnTo>
                <a:lnTo>
                  <a:pt x="893741" y="803760"/>
                </a:lnTo>
                <a:lnTo>
                  <a:pt x="847743" y="796625"/>
                </a:lnTo>
                <a:lnTo>
                  <a:pt x="802790" y="789380"/>
                </a:lnTo>
                <a:lnTo>
                  <a:pt x="758897" y="782027"/>
                </a:lnTo>
                <a:lnTo>
                  <a:pt x="716078" y="774568"/>
                </a:lnTo>
                <a:lnTo>
                  <a:pt x="674348" y="767004"/>
                </a:lnTo>
                <a:lnTo>
                  <a:pt x="633721" y="759337"/>
                </a:lnTo>
                <a:lnTo>
                  <a:pt x="594212" y="751570"/>
                </a:lnTo>
                <a:lnTo>
                  <a:pt x="555836" y="743704"/>
                </a:lnTo>
                <a:lnTo>
                  <a:pt x="482538" y="727682"/>
                </a:lnTo>
                <a:lnTo>
                  <a:pt x="413944" y="711287"/>
                </a:lnTo>
                <a:lnTo>
                  <a:pt x="350171" y="694532"/>
                </a:lnTo>
                <a:lnTo>
                  <a:pt x="291333" y="677433"/>
                </a:lnTo>
                <a:lnTo>
                  <a:pt x="237548" y="660005"/>
                </a:lnTo>
                <a:lnTo>
                  <a:pt x="188931" y="642261"/>
                </a:lnTo>
                <a:lnTo>
                  <a:pt x="145599" y="624217"/>
                </a:lnTo>
                <a:lnTo>
                  <a:pt x="107667" y="605887"/>
                </a:lnTo>
                <a:lnTo>
                  <a:pt x="61151" y="577888"/>
                </a:lnTo>
                <a:lnTo>
                  <a:pt x="27439" y="549329"/>
                </a:lnTo>
                <a:lnTo>
                  <a:pt x="3087" y="510464"/>
                </a:lnTo>
                <a:lnTo>
                  <a:pt x="0" y="490727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8" name="object 17"/>
          <p:cNvSpPr txBox="1">
            <a:spLocks noChangeArrowheads="1"/>
          </p:cNvSpPr>
          <p:nvPr/>
        </p:nvSpPr>
        <p:spPr bwMode="auto">
          <a:xfrm>
            <a:off x="1482725" y="5557838"/>
            <a:ext cx="55451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2894013" algn="l"/>
              </a:tabLst>
            </a:pPr>
            <a:r>
              <a:rPr lang="ru-RU"/>
              <a:t>2021	2022</a:t>
            </a:r>
          </a:p>
          <a:p>
            <a:pPr marL="12700" algn="ctr">
              <a:spcBef>
                <a:spcPts val="1550"/>
              </a:spcBef>
              <a:tabLst>
                <a:tab pos="2894013" algn="l"/>
              </a:tabLst>
            </a:pPr>
            <a:r>
              <a:rPr lang="ru-RU" sz="1100" b="1">
                <a:latin typeface="Georgia" pitchFamily="18" charset="0"/>
              </a:rPr>
              <a:t>Прочие налоговые доходы – государственная пошлина за совершение прочих  юридически значимых действий</a:t>
            </a:r>
            <a:endParaRPr lang="ru-RU" sz="1100">
              <a:latin typeface="Georgia" pitchFamily="18" charset="0"/>
            </a:endParaRPr>
          </a:p>
        </p:txBody>
      </p:sp>
      <p:graphicFrame>
        <p:nvGraphicFramePr>
          <p:cNvPr id="27666" name="Object 18"/>
          <p:cNvGraphicFramePr>
            <a:graphicFrameLocks/>
          </p:cNvGraphicFramePr>
          <p:nvPr/>
        </p:nvGraphicFramePr>
        <p:xfrm>
          <a:off x="228600" y="914400"/>
          <a:ext cx="5832475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Диаграмма" r:id="rId7" imgW="5810289" imgH="3409830" progId="Excel.Chart.8">
                  <p:embed/>
                </p:oleObj>
              </mc:Choice>
              <mc:Fallback>
                <p:oleObj name="Диаграмма" r:id="rId7" imgW="5810289" imgH="3409830" progId="Excel.Char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5832475" cy="341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/>
          </p:cNvGraphicFramePr>
          <p:nvPr/>
        </p:nvGraphicFramePr>
        <p:xfrm>
          <a:off x="766763" y="3732213"/>
          <a:ext cx="191928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Диаграмма" r:id="rId9" imgW="2743200" imgH="1714500" progId="Excel.Chart.8">
                  <p:embed/>
                </p:oleObj>
              </mc:Choice>
              <mc:Fallback>
                <p:oleObj name="Диаграмма" r:id="rId9" imgW="2743200" imgH="1714500" progId="Excel.Chart.8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732213"/>
                        <a:ext cx="1919287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0"/>
          <p:cNvGraphicFramePr>
            <a:graphicFrameLocks/>
          </p:cNvGraphicFramePr>
          <p:nvPr/>
        </p:nvGraphicFramePr>
        <p:xfrm>
          <a:off x="3429000" y="3581400"/>
          <a:ext cx="21717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Диаграмма" r:id="rId11" imgW="2171599" imgH="1723950" progId="Excel.Chart.8">
                  <p:embed/>
                </p:oleObj>
              </mc:Choice>
              <mc:Fallback>
                <p:oleObj name="Диаграмма" r:id="rId11" imgW="2171599" imgH="1723950" progId="Excel.Chart.8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217170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9" name="Object 21"/>
          <p:cNvGraphicFramePr>
            <a:graphicFrameLocks/>
          </p:cNvGraphicFramePr>
          <p:nvPr/>
        </p:nvGraphicFramePr>
        <p:xfrm>
          <a:off x="6248400" y="3581400"/>
          <a:ext cx="215741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Диаграмма" r:id="rId13" imgW="2171599" imgH="1723950" progId="Excel.Chart.8">
                  <p:embed/>
                </p:oleObj>
              </mc:Choice>
              <mc:Fallback>
                <p:oleObj name="Диаграмма" r:id="rId13" imgW="2171599" imgH="1723950" progId="Excel.Char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81400"/>
                        <a:ext cx="2157413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7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8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9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450" y="182563"/>
            <a:ext cx="8547100" cy="557212"/>
          </a:xfrm>
        </p:spPr>
        <p:txBody>
          <a:bodyPr tIns="186308" rtlCol="0"/>
          <a:lstStyle/>
          <a:p>
            <a:pPr marL="1051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30" dirty="0" smtClean="0">
                <a:solidFill>
                  <a:srgbClr val="558D11"/>
                </a:solidFill>
                <a:latin typeface="Times New Roman"/>
                <a:cs typeface="Times New Roman"/>
              </a:rPr>
              <a:t>Налог на имущество</a:t>
            </a:r>
            <a:r>
              <a:rPr sz="2400" spc="-5" smtClean="0">
                <a:solidFill>
                  <a:srgbClr val="558D11"/>
                </a:solidFill>
                <a:latin typeface="Times New Roman"/>
                <a:cs typeface="Times New Roman"/>
              </a:rPr>
              <a:t>,</a:t>
            </a:r>
            <a:r>
              <a:rPr sz="2400" spc="20" smtClean="0">
                <a:solidFill>
                  <a:srgbClr val="558D1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58D11"/>
                </a:solidFill>
                <a:latin typeface="Times New Roman"/>
                <a:cs typeface="Times New Roman"/>
              </a:rPr>
              <a:t>тыс.рублей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8685" name="Object 13"/>
          <p:cNvGraphicFramePr>
            <a:graphicFrameLocks/>
          </p:cNvGraphicFramePr>
          <p:nvPr/>
        </p:nvGraphicFramePr>
        <p:xfrm>
          <a:off x="228600" y="2505075"/>
          <a:ext cx="836295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Диаграмма" r:id="rId7" imgW="8363046" imgH="3057480" progId="Excel.Chart.8">
                  <p:embed/>
                </p:oleObj>
              </mc:Choice>
              <mc:Fallback>
                <p:oleObj name="Диаграмма" r:id="rId7" imgW="8363046" imgH="3057480" progId="Excel.Char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05075"/>
                        <a:ext cx="8362950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object 6"/>
          <p:cNvSpPr>
            <a:spLocks noChangeArrowheads="1"/>
          </p:cNvSpPr>
          <p:nvPr/>
        </p:nvSpPr>
        <p:spPr bwMode="auto">
          <a:xfrm>
            <a:off x="679450" y="874713"/>
            <a:ext cx="7761288" cy="2682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object 7"/>
          <p:cNvSpPr>
            <a:spLocks noChangeArrowheads="1"/>
          </p:cNvSpPr>
          <p:nvPr/>
        </p:nvSpPr>
        <p:spPr bwMode="auto">
          <a:xfrm>
            <a:off x="684213" y="615950"/>
            <a:ext cx="7754937" cy="3270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object 8"/>
          <p:cNvSpPr txBox="1">
            <a:spLocks noChangeArrowheads="1"/>
          </p:cNvSpPr>
          <p:nvPr/>
        </p:nvSpPr>
        <p:spPr bwMode="auto">
          <a:xfrm>
            <a:off x="-1238250" y="1258888"/>
            <a:ext cx="9677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44725" algn="ctr"/>
            <a:r>
              <a:rPr lang="ru-RU" sz="14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Уважаемые  жители муниципального образования поселок Уршельский (сельское поселение)!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ts val="1338"/>
              </a:lnSpc>
              <a:spcBef>
                <a:spcPts val="625"/>
              </a:spcBef>
            </a:pP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Сегодня большое внимание уделяется теме информационной открытости, и прежде всего в сфере  бюджетной политики. Эффективное использование бюджетных средств на благо муниципального образования, с учетом  приоритетов, определяемых жителями, недопустимость коррупции - важнейшие задачи, которые мы с  вами  можем решать, объединяя усилия.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ts val="1338"/>
              </a:lnSpc>
              <a:spcBef>
                <a:spcPts val="625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Администрация муниципального образования поселок Уршельский (сельское поселение) представляет информационный   ресурс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>
              <a:lnSpc>
                <a:spcPct val="80000"/>
              </a:lnSpc>
              <a:spcBef>
                <a:spcPts val="175"/>
              </a:spcBef>
            </a:pP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«Бюджет для граждан», созданный для обеспечения открытости и прозрачности бюджета и бюджетного  процесса  для населения.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ct val="80000"/>
              </a:lnSpc>
              <a:spcBef>
                <a:spcPts val="638"/>
              </a:spcBef>
            </a:pPr>
            <a:r>
              <a:rPr lang="ru-RU" sz="14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 неформальный язык и доступные форматы, чтобы облегчить для граждан понимание бюджета</a:t>
            </a: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Она  содержит информационно-аналитический материал, доступный для широкого круга неподготовленных  пользователей: основы бюджета и бюджетного процесса, исполнение бюджета, проект бюджета,  муниципальные программы, публичные слушания и другая информация для граждан.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ct val="80000"/>
              </a:lnSpc>
              <a:spcBef>
                <a:spcPts val="638"/>
              </a:spcBef>
            </a:pP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Эта информация позволит каждому жителю самостоятельно разобраться, каким образом  расходуются бюджетные средства, какие задачи решаются при помощи этих средств, и как бюджетная  политика влияет на развитие района, на улучшение качества  жизни  населения.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ct val="80000"/>
              </a:lnSpc>
              <a:spcBef>
                <a:spcPts val="638"/>
              </a:spcBef>
            </a:pP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Уже сегодня информация о всех стадиях бюджетного процесса, о плановых показателях бюджета  сельского поселения и его исполнении доступна для всех заинтересованных пользователей и  размещается на официальном сайте муниципального образования поселок Уршельский (сельское поселение)..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2244725" algn="just">
              <a:lnSpc>
                <a:spcPct val="80000"/>
              </a:lnSpc>
              <a:spcBef>
                <a:spcPts val="638"/>
              </a:spcBef>
            </a:pPr>
            <a:r>
              <a:rPr lang="ru-RU" sz="1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Надеемся, что представление бюджета и бюджетного процесса в в понятной для жителей форме повысит уровень общественного участия граждан в  бюджетном процессе муниципального образования поселок Уршельский (сельское поселение).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1" name="object 6"/>
          <p:cNvSpPr>
            <a:spLocks noGrp="1"/>
          </p:cNvSpPr>
          <p:nvPr>
            <p:ph type="title"/>
          </p:nvPr>
        </p:nvSpPr>
        <p:spPr>
          <a:xfrm>
            <a:off x="1325563" y="25400"/>
            <a:ext cx="6143625" cy="393700"/>
          </a:xfrm>
        </p:spPr>
        <p:txBody>
          <a:bodyPr/>
          <a:lstStyle/>
          <a:p>
            <a:pPr marL="12700" eaLnBrk="1" hangingPunct="1"/>
            <a:r>
              <a:rPr lang="ru-RU" sz="2400" smtClean="0">
                <a:solidFill>
                  <a:srgbClr val="6F2F9F"/>
                </a:solidFill>
                <a:latin typeface="Constantia" pitchFamily="18" charset="0"/>
              </a:rPr>
              <a:t>Объем и структура неналоговых доходов</a:t>
            </a:r>
            <a:endParaRPr lang="ru-RU" sz="2400" smtClean="0">
              <a:latin typeface="Constantia" pitchFamily="18" charset="0"/>
            </a:endParaRPr>
          </a:p>
        </p:txBody>
      </p:sp>
      <p:sp>
        <p:nvSpPr>
          <p:cNvPr id="29762" name="object 7"/>
          <p:cNvSpPr>
            <a:spLocks noChangeArrowheads="1"/>
          </p:cNvSpPr>
          <p:nvPr/>
        </p:nvSpPr>
        <p:spPr bwMode="auto">
          <a:xfrm>
            <a:off x="422275" y="677863"/>
            <a:ext cx="2535238" cy="419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63" name="object 8"/>
          <p:cNvSpPr>
            <a:spLocks noChangeArrowheads="1"/>
          </p:cNvSpPr>
          <p:nvPr/>
        </p:nvSpPr>
        <p:spPr bwMode="auto">
          <a:xfrm>
            <a:off x="468313" y="692150"/>
            <a:ext cx="2447925" cy="288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64" name="object 9"/>
          <p:cNvSpPr txBox="1">
            <a:spLocks noChangeArrowheads="1"/>
          </p:cNvSpPr>
          <p:nvPr/>
        </p:nvSpPr>
        <p:spPr bwMode="auto">
          <a:xfrm>
            <a:off x="468313" y="692150"/>
            <a:ext cx="2449512" cy="279400"/>
          </a:xfrm>
          <a:prstGeom prst="rect">
            <a:avLst/>
          </a:prstGeom>
          <a:noFill/>
          <a:ln w="9143">
            <a:solidFill>
              <a:srgbClr val="4E67C7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74700">
              <a:lnSpc>
                <a:spcPts val="2125"/>
              </a:lnSpc>
            </a:pPr>
            <a:r>
              <a:rPr lang="ru-RU"/>
              <a:t>2021</a:t>
            </a:r>
            <a:r>
              <a:rPr lang="ru-RU">
                <a:latin typeface="Georgia" pitchFamily="18" charset="0"/>
              </a:rPr>
              <a:t> год</a:t>
            </a:r>
          </a:p>
        </p:txBody>
      </p:sp>
      <p:sp>
        <p:nvSpPr>
          <p:cNvPr id="29765" name="object 10"/>
          <p:cNvSpPr>
            <a:spLocks noChangeArrowheads="1"/>
          </p:cNvSpPr>
          <p:nvPr/>
        </p:nvSpPr>
        <p:spPr bwMode="auto">
          <a:xfrm>
            <a:off x="3159125" y="677863"/>
            <a:ext cx="2676525" cy="419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66" name="object 11"/>
          <p:cNvSpPr>
            <a:spLocks noChangeArrowheads="1"/>
          </p:cNvSpPr>
          <p:nvPr/>
        </p:nvSpPr>
        <p:spPr bwMode="auto">
          <a:xfrm>
            <a:off x="3203575" y="692150"/>
            <a:ext cx="2592388" cy="2889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67" name="object 12"/>
          <p:cNvSpPr txBox="1">
            <a:spLocks noChangeArrowheads="1"/>
          </p:cNvSpPr>
          <p:nvPr/>
        </p:nvSpPr>
        <p:spPr bwMode="auto">
          <a:xfrm>
            <a:off x="3203575" y="692150"/>
            <a:ext cx="2592388" cy="279400"/>
          </a:xfrm>
          <a:prstGeom prst="rect">
            <a:avLst/>
          </a:prstGeom>
          <a:noFill/>
          <a:ln w="9143">
            <a:solidFill>
              <a:srgbClr val="4E67C7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35025">
              <a:lnSpc>
                <a:spcPts val="2125"/>
              </a:lnSpc>
            </a:pPr>
            <a:r>
              <a:rPr lang="ru-RU"/>
              <a:t>2022</a:t>
            </a:r>
            <a:r>
              <a:rPr lang="ru-RU">
                <a:latin typeface="Georgia" pitchFamily="18" charset="0"/>
              </a:rPr>
              <a:t> год</a:t>
            </a:r>
          </a:p>
        </p:txBody>
      </p:sp>
      <p:sp>
        <p:nvSpPr>
          <p:cNvPr id="29768" name="object 13"/>
          <p:cNvSpPr>
            <a:spLocks noChangeArrowheads="1"/>
          </p:cNvSpPr>
          <p:nvPr/>
        </p:nvSpPr>
        <p:spPr bwMode="auto">
          <a:xfrm>
            <a:off x="6181725" y="677863"/>
            <a:ext cx="2463800" cy="4191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69" name="object 14"/>
          <p:cNvSpPr txBox="1">
            <a:spLocks noChangeArrowheads="1"/>
          </p:cNvSpPr>
          <p:nvPr/>
        </p:nvSpPr>
        <p:spPr bwMode="auto">
          <a:xfrm>
            <a:off x="6227763" y="692150"/>
            <a:ext cx="2376487" cy="279400"/>
          </a:xfrm>
          <a:prstGeom prst="rect">
            <a:avLst/>
          </a:prstGeom>
          <a:solidFill>
            <a:srgbClr val="9EE1CF"/>
          </a:solidFill>
          <a:ln w="9143">
            <a:solidFill>
              <a:srgbClr val="4E67C7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35013">
              <a:lnSpc>
                <a:spcPts val="2125"/>
              </a:lnSpc>
            </a:pPr>
            <a:r>
              <a:rPr lang="ru-RU"/>
              <a:t>2023</a:t>
            </a:r>
            <a:r>
              <a:rPr lang="ru-RU">
                <a:latin typeface="Georgia" pitchFamily="18" charset="0"/>
              </a:rPr>
              <a:t> год</a:t>
            </a:r>
          </a:p>
        </p:txBody>
      </p:sp>
      <p:sp>
        <p:nvSpPr>
          <p:cNvPr id="29770" name="object 16"/>
          <p:cNvSpPr txBox="1">
            <a:spLocks noChangeArrowheads="1"/>
          </p:cNvSpPr>
          <p:nvPr/>
        </p:nvSpPr>
        <p:spPr bwMode="auto">
          <a:xfrm>
            <a:off x="533400" y="3200400"/>
            <a:ext cx="18097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100" b="1"/>
              <a:t>1572,6 </a:t>
            </a:r>
            <a:r>
              <a:rPr lang="ru-RU" sz="1100"/>
              <a:t>тыс.рублей – всего  неналоговых доходов.</a:t>
            </a:r>
          </a:p>
          <a:p>
            <a:pPr marL="12700"/>
            <a:r>
              <a:rPr lang="ru-RU" sz="1100"/>
              <a:t>Это составляет </a:t>
            </a:r>
            <a:r>
              <a:rPr lang="ru-RU" sz="1100" b="1"/>
              <a:t>22,67 </a:t>
            </a:r>
            <a:r>
              <a:rPr lang="ru-RU" sz="1100"/>
              <a:t>% в  общем объеме налоговых  и неналоговых доходов.</a:t>
            </a:r>
          </a:p>
        </p:txBody>
      </p:sp>
      <p:sp>
        <p:nvSpPr>
          <p:cNvPr id="29771" name="object 23"/>
          <p:cNvSpPr>
            <a:spLocks/>
          </p:cNvSpPr>
          <p:nvPr/>
        </p:nvSpPr>
        <p:spPr bwMode="auto">
          <a:xfrm>
            <a:off x="1054100" y="4202113"/>
            <a:ext cx="1874838" cy="487362"/>
          </a:xfrm>
          <a:custGeom>
            <a:avLst/>
            <a:gdLst>
              <a:gd name="T0" fmla="*/ 1794455 w 1874520"/>
              <a:gd name="T1" fmla="*/ 0 h 487679"/>
              <a:gd name="T2" fmla="*/ 0 w 1874520"/>
              <a:gd name="T3" fmla="*/ 0 h 487679"/>
              <a:gd name="T4" fmla="*/ 0 w 1874520"/>
              <a:gd name="T5" fmla="*/ 486412 h 487679"/>
              <a:gd name="T6" fmla="*/ 1794455 w 1874520"/>
              <a:gd name="T7" fmla="*/ 486412 h 487679"/>
              <a:gd name="T8" fmla="*/ 1826093 w 1874520"/>
              <a:gd name="T9" fmla="*/ 480034 h 487679"/>
              <a:gd name="T10" fmla="*/ 1851947 w 1874520"/>
              <a:gd name="T11" fmla="*/ 462646 h 487679"/>
              <a:gd name="T12" fmla="*/ 1869392 w 1874520"/>
              <a:gd name="T13" fmla="*/ 436875 h 487679"/>
              <a:gd name="T14" fmla="*/ 1875791 w 1874520"/>
              <a:gd name="T15" fmla="*/ 405343 h 487679"/>
              <a:gd name="T16" fmla="*/ 1875791 w 1874520"/>
              <a:gd name="T17" fmla="*/ 81067 h 487679"/>
              <a:gd name="T18" fmla="*/ 1869392 w 1874520"/>
              <a:gd name="T19" fmla="*/ 49538 h 487679"/>
              <a:gd name="T20" fmla="*/ 1851947 w 1874520"/>
              <a:gd name="T21" fmla="*/ 23768 h 487679"/>
              <a:gd name="T22" fmla="*/ 1826093 w 1874520"/>
              <a:gd name="T23" fmla="*/ 6379 h 487679"/>
              <a:gd name="T24" fmla="*/ 1794455 w 1874520"/>
              <a:gd name="T25" fmla="*/ 0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793239" y="0"/>
                </a:moveTo>
                <a:lnTo>
                  <a:pt x="0" y="0"/>
                </a:lnTo>
                <a:lnTo>
                  <a:pt x="0" y="487679"/>
                </a:lnTo>
                <a:lnTo>
                  <a:pt x="1793239" y="487679"/>
                </a:lnTo>
                <a:lnTo>
                  <a:pt x="1824853" y="481284"/>
                </a:lnTo>
                <a:lnTo>
                  <a:pt x="1850691" y="463851"/>
                </a:lnTo>
                <a:lnTo>
                  <a:pt x="1868124" y="438013"/>
                </a:lnTo>
                <a:lnTo>
                  <a:pt x="1874519" y="406399"/>
                </a:lnTo>
                <a:lnTo>
                  <a:pt x="1874519" y="81279"/>
                </a:lnTo>
                <a:lnTo>
                  <a:pt x="1868124" y="49666"/>
                </a:lnTo>
                <a:lnTo>
                  <a:pt x="1850691" y="23828"/>
                </a:lnTo>
                <a:lnTo>
                  <a:pt x="1824853" y="6395"/>
                </a:lnTo>
                <a:lnTo>
                  <a:pt x="1793239" y="0"/>
                </a:lnTo>
                <a:close/>
              </a:path>
            </a:pathLst>
          </a:custGeom>
          <a:solidFill>
            <a:srgbClr val="12B1EB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2" name="object 24"/>
          <p:cNvSpPr>
            <a:spLocks/>
          </p:cNvSpPr>
          <p:nvPr/>
        </p:nvSpPr>
        <p:spPr bwMode="auto">
          <a:xfrm>
            <a:off x="1054100" y="4202113"/>
            <a:ext cx="1874838" cy="487362"/>
          </a:xfrm>
          <a:custGeom>
            <a:avLst/>
            <a:gdLst>
              <a:gd name="T0" fmla="*/ 1875791 w 1874520"/>
              <a:gd name="T1" fmla="*/ 81067 h 487679"/>
              <a:gd name="T2" fmla="*/ 1875791 w 1874520"/>
              <a:gd name="T3" fmla="*/ 405343 h 487679"/>
              <a:gd name="T4" fmla="*/ 1869392 w 1874520"/>
              <a:gd name="T5" fmla="*/ 436875 h 487679"/>
              <a:gd name="T6" fmla="*/ 1851947 w 1874520"/>
              <a:gd name="T7" fmla="*/ 462646 h 487679"/>
              <a:gd name="T8" fmla="*/ 1826093 w 1874520"/>
              <a:gd name="T9" fmla="*/ 480034 h 487679"/>
              <a:gd name="T10" fmla="*/ 1794455 w 1874520"/>
              <a:gd name="T11" fmla="*/ 486412 h 487679"/>
              <a:gd name="T12" fmla="*/ 0 w 1874520"/>
              <a:gd name="T13" fmla="*/ 486412 h 487679"/>
              <a:gd name="T14" fmla="*/ 0 w 1874520"/>
              <a:gd name="T15" fmla="*/ 0 h 487679"/>
              <a:gd name="T16" fmla="*/ 1794455 w 1874520"/>
              <a:gd name="T17" fmla="*/ 0 h 487679"/>
              <a:gd name="T18" fmla="*/ 1826093 w 1874520"/>
              <a:gd name="T19" fmla="*/ 6379 h 487679"/>
              <a:gd name="T20" fmla="*/ 1851947 w 1874520"/>
              <a:gd name="T21" fmla="*/ 23768 h 487679"/>
              <a:gd name="T22" fmla="*/ 1869392 w 1874520"/>
              <a:gd name="T23" fmla="*/ 49538 h 487679"/>
              <a:gd name="T24" fmla="*/ 1875791 w 1874520"/>
              <a:gd name="T25" fmla="*/ 81067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874519" y="81279"/>
                </a:moveTo>
                <a:lnTo>
                  <a:pt x="1874519" y="406399"/>
                </a:lnTo>
                <a:lnTo>
                  <a:pt x="1868124" y="438013"/>
                </a:lnTo>
                <a:lnTo>
                  <a:pt x="1850691" y="463851"/>
                </a:lnTo>
                <a:lnTo>
                  <a:pt x="1824853" y="481284"/>
                </a:lnTo>
                <a:lnTo>
                  <a:pt x="1793239" y="487679"/>
                </a:lnTo>
                <a:lnTo>
                  <a:pt x="0" y="487679"/>
                </a:lnTo>
                <a:lnTo>
                  <a:pt x="0" y="0"/>
                </a:lnTo>
                <a:lnTo>
                  <a:pt x="1793239" y="0"/>
                </a:lnTo>
                <a:lnTo>
                  <a:pt x="1824853" y="6395"/>
                </a:lnTo>
                <a:lnTo>
                  <a:pt x="1850691" y="23828"/>
                </a:lnTo>
                <a:lnTo>
                  <a:pt x="1868124" y="49666"/>
                </a:lnTo>
                <a:lnTo>
                  <a:pt x="1874519" y="81279"/>
                </a:lnTo>
                <a:close/>
              </a:path>
            </a:pathLst>
          </a:custGeom>
          <a:noFill/>
          <a:ln w="15239">
            <a:solidFill>
              <a:srgbClr val="D0D2E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3" name="object 25"/>
          <p:cNvSpPr txBox="1">
            <a:spLocks noChangeArrowheads="1"/>
          </p:cNvSpPr>
          <p:nvPr/>
        </p:nvSpPr>
        <p:spPr bwMode="auto">
          <a:xfrm>
            <a:off x="1289050" y="4314825"/>
            <a:ext cx="12334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1025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74" name="object 26"/>
          <p:cNvSpPr>
            <a:spLocks/>
          </p:cNvSpPr>
          <p:nvPr/>
        </p:nvSpPr>
        <p:spPr bwMode="auto">
          <a:xfrm>
            <a:off x="0" y="4140200"/>
            <a:ext cx="1054100" cy="609600"/>
          </a:xfrm>
          <a:custGeom>
            <a:avLst/>
            <a:gdLst>
              <a:gd name="T0" fmla="*/ 950714 w 1054735"/>
              <a:gd name="T1" fmla="*/ 0 h 609600"/>
              <a:gd name="T2" fmla="*/ 101357 w 1054735"/>
              <a:gd name="T3" fmla="*/ 0 h 609600"/>
              <a:gd name="T4" fmla="*/ 61905 w 1054735"/>
              <a:gd name="T5" fmla="*/ 7981 h 609600"/>
              <a:gd name="T6" fmla="*/ 29686 w 1054735"/>
              <a:gd name="T7" fmla="*/ 29749 h 609600"/>
              <a:gd name="T8" fmla="*/ 7964 w 1054735"/>
              <a:gd name="T9" fmla="*/ 62043 h 609600"/>
              <a:gd name="T10" fmla="*/ 0 w 1054735"/>
              <a:gd name="T11" fmla="*/ 101600 h 609600"/>
              <a:gd name="T12" fmla="*/ 0 w 1054735"/>
              <a:gd name="T13" fmla="*/ 508000 h 609600"/>
              <a:gd name="T14" fmla="*/ 7964 w 1054735"/>
              <a:gd name="T15" fmla="*/ 547556 h 609600"/>
              <a:gd name="T16" fmla="*/ 29686 w 1054735"/>
              <a:gd name="T17" fmla="*/ 579850 h 609600"/>
              <a:gd name="T18" fmla="*/ 61905 w 1054735"/>
              <a:gd name="T19" fmla="*/ 601618 h 609600"/>
              <a:gd name="T20" fmla="*/ 101357 w 1054735"/>
              <a:gd name="T21" fmla="*/ 609600 h 609600"/>
              <a:gd name="T22" fmla="*/ 950714 w 1054735"/>
              <a:gd name="T23" fmla="*/ 609600 h 609600"/>
              <a:gd name="T24" fmla="*/ 990164 w 1054735"/>
              <a:gd name="T25" fmla="*/ 601618 h 609600"/>
              <a:gd name="T26" fmla="*/ 1022382 w 1054735"/>
              <a:gd name="T27" fmla="*/ 579850 h 609600"/>
              <a:gd name="T28" fmla="*/ 1044104 w 1054735"/>
              <a:gd name="T29" fmla="*/ 547556 h 609600"/>
              <a:gd name="T30" fmla="*/ 1052070 w 1054735"/>
              <a:gd name="T31" fmla="*/ 508000 h 609600"/>
              <a:gd name="T32" fmla="*/ 1052070 w 1054735"/>
              <a:gd name="T33" fmla="*/ 101600 h 609600"/>
              <a:gd name="T34" fmla="*/ 1044104 w 1054735"/>
              <a:gd name="T35" fmla="*/ 62043 h 609600"/>
              <a:gd name="T36" fmla="*/ 1022382 w 1054735"/>
              <a:gd name="T37" fmla="*/ 29749 h 609600"/>
              <a:gd name="T38" fmla="*/ 990164 w 1054735"/>
              <a:gd name="T39" fmla="*/ 7981 h 609600"/>
              <a:gd name="T40" fmla="*/ 950714 w 1054735"/>
              <a:gd name="T41" fmla="*/ 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953008" y="0"/>
                </a:moveTo>
                <a:lnTo>
                  <a:pt x="101601" y="0"/>
                </a:lnTo>
                <a:lnTo>
                  <a:pt x="62053" y="7981"/>
                </a:lnTo>
                <a:lnTo>
                  <a:pt x="29758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8" y="579850"/>
                </a:lnTo>
                <a:lnTo>
                  <a:pt x="62053" y="601618"/>
                </a:lnTo>
                <a:lnTo>
                  <a:pt x="101601" y="609600"/>
                </a:lnTo>
                <a:lnTo>
                  <a:pt x="953008" y="609600"/>
                </a:lnTo>
                <a:lnTo>
                  <a:pt x="992553" y="601618"/>
                </a:lnTo>
                <a:lnTo>
                  <a:pt x="1024848" y="579850"/>
                </a:lnTo>
                <a:lnTo>
                  <a:pt x="1046623" y="547556"/>
                </a:lnTo>
                <a:lnTo>
                  <a:pt x="1054608" y="508000"/>
                </a:lnTo>
                <a:lnTo>
                  <a:pt x="1054608" y="101600"/>
                </a:lnTo>
                <a:lnTo>
                  <a:pt x="1046623" y="62043"/>
                </a:lnTo>
                <a:lnTo>
                  <a:pt x="1024848" y="29749"/>
                </a:lnTo>
                <a:lnTo>
                  <a:pt x="992553" y="7981"/>
                </a:lnTo>
                <a:lnTo>
                  <a:pt x="953008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5" name="object 27"/>
          <p:cNvSpPr>
            <a:spLocks/>
          </p:cNvSpPr>
          <p:nvPr/>
        </p:nvSpPr>
        <p:spPr bwMode="auto">
          <a:xfrm>
            <a:off x="0" y="4140200"/>
            <a:ext cx="1054100" cy="609600"/>
          </a:xfrm>
          <a:custGeom>
            <a:avLst/>
            <a:gdLst>
              <a:gd name="T0" fmla="*/ 0 w 1054735"/>
              <a:gd name="T1" fmla="*/ 101600 h 609600"/>
              <a:gd name="T2" fmla="*/ 7964 w 1054735"/>
              <a:gd name="T3" fmla="*/ 62043 h 609600"/>
              <a:gd name="T4" fmla="*/ 29686 w 1054735"/>
              <a:gd name="T5" fmla="*/ 29749 h 609600"/>
              <a:gd name="T6" fmla="*/ 61905 w 1054735"/>
              <a:gd name="T7" fmla="*/ 7981 h 609600"/>
              <a:gd name="T8" fmla="*/ 101357 w 1054735"/>
              <a:gd name="T9" fmla="*/ 0 h 609600"/>
              <a:gd name="T10" fmla="*/ 950714 w 1054735"/>
              <a:gd name="T11" fmla="*/ 0 h 609600"/>
              <a:gd name="T12" fmla="*/ 990164 w 1054735"/>
              <a:gd name="T13" fmla="*/ 7981 h 609600"/>
              <a:gd name="T14" fmla="*/ 1022382 w 1054735"/>
              <a:gd name="T15" fmla="*/ 29749 h 609600"/>
              <a:gd name="T16" fmla="*/ 1044104 w 1054735"/>
              <a:gd name="T17" fmla="*/ 62043 h 609600"/>
              <a:gd name="T18" fmla="*/ 1052070 w 1054735"/>
              <a:gd name="T19" fmla="*/ 101600 h 609600"/>
              <a:gd name="T20" fmla="*/ 1052070 w 1054735"/>
              <a:gd name="T21" fmla="*/ 508000 h 609600"/>
              <a:gd name="T22" fmla="*/ 1044104 w 1054735"/>
              <a:gd name="T23" fmla="*/ 547556 h 609600"/>
              <a:gd name="T24" fmla="*/ 1022382 w 1054735"/>
              <a:gd name="T25" fmla="*/ 579850 h 609600"/>
              <a:gd name="T26" fmla="*/ 990164 w 1054735"/>
              <a:gd name="T27" fmla="*/ 601618 h 609600"/>
              <a:gd name="T28" fmla="*/ 950714 w 1054735"/>
              <a:gd name="T29" fmla="*/ 609600 h 609600"/>
              <a:gd name="T30" fmla="*/ 101357 w 1054735"/>
              <a:gd name="T31" fmla="*/ 609600 h 609600"/>
              <a:gd name="T32" fmla="*/ 61905 w 1054735"/>
              <a:gd name="T33" fmla="*/ 601618 h 609600"/>
              <a:gd name="T34" fmla="*/ 29686 w 1054735"/>
              <a:gd name="T35" fmla="*/ 579850 h 609600"/>
              <a:gd name="T36" fmla="*/ 7964 w 1054735"/>
              <a:gd name="T37" fmla="*/ 547556 h 609600"/>
              <a:gd name="T38" fmla="*/ 0 w 1054735"/>
              <a:gd name="T39" fmla="*/ 508000 h 609600"/>
              <a:gd name="T40" fmla="*/ 0 w 1054735"/>
              <a:gd name="T41" fmla="*/ 10160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0" y="101600"/>
                </a:moveTo>
                <a:lnTo>
                  <a:pt x="7984" y="62043"/>
                </a:lnTo>
                <a:lnTo>
                  <a:pt x="29758" y="29749"/>
                </a:lnTo>
                <a:lnTo>
                  <a:pt x="62053" y="7981"/>
                </a:lnTo>
                <a:lnTo>
                  <a:pt x="101601" y="0"/>
                </a:lnTo>
                <a:lnTo>
                  <a:pt x="953008" y="0"/>
                </a:lnTo>
                <a:lnTo>
                  <a:pt x="992553" y="7981"/>
                </a:lnTo>
                <a:lnTo>
                  <a:pt x="1024848" y="29749"/>
                </a:lnTo>
                <a:lnTo>
                  <a:pt x="1046623" y="62043"/>
                </a:lnTo>
                <a:lnTo>
                  <a:pt x="1054608" y="101600"/>
                </a:lnTo>
                <a:lnTo>
                  <a:pt x="1054608" y="508000"/>
                </a:lnTo>
                <a:lnTo>
                  <a:pt x="1046623" y="547556"/>
                </a:lnTo>
                <a:lnTo>
                  <a:pt x="1024848" y="579850"/>
                </a:lnTo>
                <a:lnTo>
                  <a:pt x="992553" y="601618"/>
                </a:lnTo>
                <a:lnTo>
                  <a:pt x="953008" y="609600"/>
                </a:lnTo>
                <a:lnTo>
                  <a:pt x="101601" y="609600"/>
                </a:lnTo>
                <a:lnTo>
                  <a:pt x="62053" y="601618"/>
                </a:lnTo>
                <a:lnTo>
                  <a:pt x="29758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6" name="object 28"/>
          <p:cNvSpPr txBox="1">
            <a:spLocks noChangeArrowheads="1"/>
          </p:cNvSpPr>
          <p:nvPr/>
        </p:nvSpPr>
        <p:spPr bwMode="auto">
          <a:xfrm>
            <a:off x="152400" y="4191000"/>
            <a:ext cx="7096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608,6</a:t>
            </a:r>
            <a:endParaRPr lang="ru-RU" sz="1400">
              <a:latin typeface="Georgia" pitchFamily="18" charset="0"/>
            </a:endParaRPr>
          </a:p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9777" name="object 36"/>
          <p:cNvSpPr>
            <a:spLocks/>
          </p:cNvSpPr>
          <p:nvPr/>
        </p:nvSpPr>
        <p:spPr bwMode="auto">
          <a:xfrm>
            <a:off x="1066800" y="5486400"/>
            <a:ext cx="1874838" cy="487363"/>
          </a:xfrm>
          <a:custGeom>
            <a:avLst/>
            <a:gdLst>
              <a:gd name="T0" fmla="*/ 1794455 w 1874520"/>
              <a:gd name="T1" fmla="*/ 0 h 487679"/>
              <a:gd name="T2" fmla="*/ 0 w 1874520"/>
              <a:gd name="T3" fmla="*/ 0 h 487679"/>
              <a:gd name="T4" fmla="*/ 0 w 1874520"/>
              <a:gd name="T5" fmla="*/ 486417 h 487679"/>
              <a:gd name="T6" fmla="*/ 1794455 w 1874520"/>
              <a:gd name="T7" fmla="*/ 486417 h 487679"/>
              <a:gd name="T8" fmla="*/ 1826093 w 1874520"/>
              <a:gd name="T9" fmla="*/ 480047 h 487679"/>
              <a:gd name="T10" fmla="*/ 1851947 w 1874520"/>
              <a:gd name="T11" fmla="*/ 462674 h 487679"/>
              <a:gd name="T12" fmla="*/ 1869392 w 1874520"/>
              <a:gd name="T13" fmla="*/ 436905 h 487679"/>
              <a:gd name="T14" fmla="*/ 1875791 w 1874520"/>
              <a:gd name="T15" fmla="*/ 405348 h 487679"/>
              <a:gd name="T16" fmla="*/ 1875791 w 1874520"/>
              <a:gd name="T17" fmla="*/ 81068 h 487679"/>
              <a:gd name="T18" fmla="*/ 1869392 w 1874520"/>
              <a:gd name="T19" fmla="*/ 49538 h 487679"/>
              <a:gd name="T20" fmla="*/ 1851947 w 1874520"/>
              <a:gd name="T21" fmla="*/ 23768 h 487679"/>
              <a:gd name="T22" fmla="*/ 1826093 w 1874520"/>
              <a:gd name="T23" fmla="*/ 6379 h 487679"/>
              <a:gd name="T24" fmla="*/ 1794455 w 1874520"/>
              <a:gd name="T25" fmla="*/ 0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793239" y="0"/>
                </a:moveTo>
                <a:lnTo>
                  <a:pt x="0" y="0"/>
                </a:lnTo>
                <a:lnTo>
                  <a:pt x="0" y="487680"/>
                </a:lnTo>
                <a:lnTo>
                  <a:pt x="1793239" y="487680"/>
                </a:lnTo>
                <a:lnTo>
                  <a:pt x="1824853" y="481293"/>
                </a:lnTo>
                <a:lnTo>
                  <a:pt x="1850691" y="463875"/>
                </a:lnTo>
                <a:lnTo>
                  <a:pt x="1868124" y="438039"/>
                </a:lnTo>
                <a:lnTo>
                  <a:pt x="1874519" y="406400"/>
                </a:lnTo>
                <a:lnTo>
                  <a:pt x="1874519" y="81280"/>
                </a:lnTo>
                <a:lnTo>
                  <a:pt x="1868124" y="49666"/>
                </a:lnTo>
                <a:lnTo>
                  <a:pt x="1850691" y="23828"/>
                </a:lnTo>
                <a:lnTo>
                  <a:pt x="1824853" y="6395"/>
                </a:lnTo>
                <a:lnTo>
                  <a:pt x="1793239" y="0"/>
                </a:lnTo>
                <a:close/>
              </a:path>
            </a:pathLst>
          </a:custGeom>
          <a:solidFill>
            <a:srgbClr val="9EE1CF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8" name="object 37"/>
          <p:cNvSpPr>
            <a:spLocks/>
          </p:cNvSpPr>
          <p:nvPr/>
        </p:nvSpPr>
        <p:spPr bwMode="auto">
          <a:xfrm>
            <a:off x="1054100" y="5480050"/>
            <a:ext cx="1874838" cy="487363"/>
          </a:xfrm>
          <a:custGeom>
            <a:avLst/>
            <a:gdLst>
              <a:gd name="T0" fmla="*/ 1875791 w 1874520"/>
              <a:gd name="T1" fmla="*/ 81068 h 487679"/>
              <a:gd name="T2" fmla="*/ 1875791 w 1874520"/>
              <a:gd name="T3" fmla="*/ 405348 h 487679"/>
              <a:gd name="T4" fmla="*/ 1869392 w 1874520"/>
              <a:gd name="T5" fmla="*/ 436905 h 487679"/>
              <a:gd name="T6" fmla="*/ 1851947 w 1874520"/>
              <a:gd name="T7" fmla="*/ 462674 h 487679"/>
              <a:gd name="T8" fmla="*/ 1826093 w 1874520"/>
              <a:gd name="T9" fmla="*/ 480047 h 487679"/>
              <a:gd name="T10" fmla="*/ 1794455 w 1874520"/>
              <a:gd name="T11" fmla="*/ 486417 h 487679"/>
              <a:gd name="T12" fmla="*/ 0 w 1874520"/>
              <a:gd name="T13" fmla="*/ 486417 h 487679"/>
              <a:gd name="T14" fmla="*/ 0 w 1874520"/>
              <a:gd name="T15" fmla="*/ 0 h 487679"/>
              <a:gd name="T16" fmla="*/ 1794455 w 1874520"/>
              <a:gd name="T17" fmla="*/ 0 h 487679"/>
              <a:gd name="T18" fmla="*/ 1826093 w 1874520"/>
              <a:gd name="T19" fmla="*/ 6379 h 487679"/>
              <a:gd name="T20" fmla="*/ 1851947 w 1874520"/>
              <a:gd name="T21" fmla="*/ 23768 h 487679"/>
              <a:gd name="T22" fmla="*/ 1869392 w 1874520"/>
              <a:gd name="T23" fmla="*/ 49538 h 487679"/>
              <a:gd name="T24" fmla="*/ 1875791 w 1874520"/>
              <a:gd name="T25" fmla="*/ 81068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874519" y="81280"/>
                </a:moveTo>
                <a:lnTo>
                  <a:pt x="1874519" y="406400"/>
                </a:lnTo>
                <a:lnTo>
                  <a:pt x="1868124" y="438039"/>
                </a:lnTo>
                <a:lnTo>
                  <a:pt x="1850691" y="463875"/>
                </a:lnTo>
                <a:lnTo>
                  <a:pt x="1824853" y="481293"/>
                </a:lnTo>
                <a:lnTo>
                  <a:pt x="1793239" y="487680"/>
                </a:lnTo>
                <a:lnTo>
                  <a:pt x="0" y="487680"/>
                </a:lnTo>
                <a:lnTo>
                  <a:pt x="0" y="0"/>
                </a:lnTo>
                <a:lnTo>
                  <a:pt x="1793239" y="0"/>
                </a:lnTo>
                <a:lnTo>
                  <a:pt x="1824853" y="6395"/>
                </a:lnTo>
                <a:lnTo>
                  <a:pt x="1850691" y="23828"/>
                </a:lnTo>
                <a:lnTo>
                  <a:pt x="1868124" y="49666"/>
                </a:lnTo>
                <a:lnTo>
                  <a:pt x="1874519" y="81280"/>
                </a:lnTo>
                <a:close/>
              </a:path>
            </a:pathLst>
          </a:custGeom>
          <a:noFill/>
          <a:ln w="15239">
            <a:solidFill>
              <a:srgbClr val="D0D2E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9" name="object 38"/>
          <p:cNvSpPr txBox="1">
            <a:spLocks noChangeArrowheads="1"/>
          </p:cNvSpPr>
          <p:nvPr/>
        </p:nvSpPr>
        <p:spPr bwMode="auto">
          <a:xfrm>
            <a:off x="1289050" y="5524500"/>
            <a:ext cx="95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ct val="87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Доходы от оказания платных услуг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80" name="object 39"/>
          <p:cNvSpPr>
            <a:spLocks/>
          </p:cNvSpPr>
          <p:nvPr/>
        </p:nvSpPr>
        <p:spPr bwMode="auto">
          <a:xfrm>
            <a:off x="0" y="5419725"/>
            <a:ext cx="1054100" cy="609600"/>
          </a:xfrm>
          <a:custGeom>
            <a:avLst/>
            <a:gdLst>
              <a:gd name="T0" fmla="*/ 950714 w 1054735"/>
              <a:gd name="T1" fmla="*/ 0 h 609600"/>
              <a:gd name="T2" fmla="*/ 101357 w 1054735"/>
              <a:gd name="T3" fmla="*/ 0 h 609600"/>
              <a:gd name="T4" fmla="*/ 61905 w 1054735"/>
              <a:gd name="T5" fmla="*/ 7981 h 609600"/>
              <a:gd name="T6" fmla="*/ 29686 w 1054735"/>
              <a:gd name="T7" fmla="*/ 29749 h 609600"/>
              <a:gd name="T8" fmla="*/ 7964 w 1054735"/>
              <a:gd name="T9" fmla="*/ 62043 h 609600"/>
              <a:gd name="T10" fmla="*/ 0 w 1054735"/>
              <a:gd name="T11" fmla="*/ 101599 h 609600"/>
              <a:gd name="T12" fmla="*/ 0 w 1054735"/>
              <a:gd name="T13" fmla="*/ 507999 h 609600"/>
              <a:gd name="T14" fmla="*/ 7964 w 1054735"/>
              <a:gd name="T15" fmla="*/ 547545 h 609600"/>
              <a:gd name="T16" fmla="*/ 29686 w 1054735"/>
              <a:gd name="T17" fmla="*/ 579840 h 609600"/>
              <a:gd name="T18" fmla="*/ 61905 w 1054735"/>
              <a:gd name="T19" fmla="*/ 601615 h 609600"/>
              <a:gd name="T20" fmla="*/ 101357 w 1054735"/>
              <a:gd name="T21" fmla="*/ 609599 h 609600"/>
              <a:gd name="T22" fmla="*/ 950714 w 1054735"/>
              <a:gd name="T23" fmla="*/ 609599 h 609600"/>
              <a:gd name="T24" fmla="*/ 990164 w 1054735"/>
              <a:gd name="T25" fmla="*/ 601615 h 609600"/>
              <a:gd name="T26" fmla="*/ 1022382 w 1054735"/>
              <a:gd name="T27" fmla="*/ 579840 h 609600"/>
              <a:gd name="T28" fmla="*/ 1044104 w 1054735"/>
              <a:gd name="T29" fmla="*/ 547545 h 609600"/>
              <a:gd name="T30" fmla="*/ 1052070 w 1054735"/>
              <a:gd name="T31" fmla="*/ 507999 h 609600"/>
              <a:gd name="T32" fmla="*/ 1052070 w 1054735"/>
              <a:gd name="T33" fmla="*/ 101599 h 609600"/>
              <a:gd name="T34" fmla="*/ 1044104 w 1054735"/>
              <a:gd name="T35" fmla="*/ 62043 h 609600"/>
              <a:gd name="T36" fmla="*/ 1022382 w 1054735"/>
              <a:gd name="T37" fmla="*/ 29749 h 609600"/>
              <a:gd name="T38" fmla="*/ 990164 w 1054735"/>
              <a:gd name="T39" fmla="*/ 7981 h 609600"/>
              <a:gd name="T40" fmla="*/ 950714 w 1054735"/>
              <a:gd name="T41" fmla="*/ 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953008" y="0"/>
                </a:moveTo>
                <a:lnTo>
                  <a:pt x="101601" y="0"/>
                </a:lnTo>
                <a:lnTo>
                  <a:pt x="62053" y="7981"/>
                </a:lnTo>
                <a:lnTo>
                  <a:pt x="29758" y="29749"/>
                </a:lnTo>
                <a:lnTo>
                  <a:pt x="7984" y="62043"/>
                </a:lnTo>
                <a:lnTo>
                  <a:pt x="0" y="101599"/>
                </a:lnTo>
                <a:lnTo>
                  <a:pt x="0" y="507999"/>
                </a:lnTo>
                <a:lnTo>
                  <a:pt x="7984" y="547545"/>
                </a:lnTo>
                <a:lnTo>
                  <a:pt x="29758" y="579840"/>
                </a:lnTo>
                <a:lnTo>
                  <a:pt x="62053" y="601615"/>
                </a:lnTo>
                <a:lnTo>
                  <a:pt x="101601" y="609599"/>
                </a:lnTo>
                <a:lnTo>
                  <a:pt x="953008" y="609599"/>
                </a:lnTo>
                <a:lnTo>
                  <a:pt x="992553" y="601615"/>
                </a:lnTo>
                <a:lnTo>
                  <a:pt x="1024848" y="579840"/>
                </a:lnTo>
                <a:lnTo>
                  <a:pt x="1046623" y="547545"/>
                </a:lnTo>
                <a:lnTo>
                  <a:pt x="1054608" y="507999"/>
                </a:lnTo>
                <a:lnTo>
                  <a:pt x="1054608" y="101599"/>
                </a:lnTo>
                <a:lnTo>
                  <a:pt x="1046623" y="62043"/>
                </a:lnTo>
                <a:lnTo>
                  <a:pt x="1024848" y="29749"/>
                </a:lnTo>
                <a:lnTo>
                  <a:pt x="992553" y="7981"/>
                </a:lnTo>
                <a:lnTo>
                  <a:pt x="953008" y="0"/>
                </a:lnTo>
                <a:close/>
              </a:path>
            </a:pathLst>
          </a:custGeom>
          <a:solidFill>
            <a:srgbClr val="34AC8A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1" name="object 40"/>
          <p:cNvSpPr>
            <a:spLocks/>
          </p:cNvSpPr>
          <p:nvPr/>
        </p:nvSpPr>
        <p:spPr bwMode="auto">
          <a:xfrm>
            <a:off x="0" y="5419725"/>
            <a:ext cx="1054100" cy="609600"/>
          </a:xfrm>
          <a:custGeom>
            <a:avLst/>
            <a:gdLst>
              <a:gd name="T0" fmla="*/ 0 w 1054735"/>
              <a:gd name="T1" fmla="*/ 101599 h 609600"/>
              <a:gd name="T2" fmla="*/ 7964 w 1054735"/>
              <a:gd name="T3" fmla="*/ 62043 h 609600"/>
              <a:gd name="T4" fmla="*/ 29686 w 1054735"/>
              <a:gd name="T5" fmla="*/ 29749 h 609600"/>
              <a:gd name="T6" fmla="*/ 61905 w 1054735"/>
              <a:gd name="T7" fmla="*/ 7981 h 609600"/>
              <a:gd name="T8" fmla="*/ 101357 w 1054735"/>
              <a:gd name="T9" fmla="*/ 0 h 609600"/>
              <a:gd name="T10" fmla="*/ 950714 w 1054735"/>
              <a:gd name="T11" fmla="*/ 0 h 609600"/>
              <a:gd name="T12" fmla="*/ 990164 w 1054735"/>
              <a:gd name="T13" fmla="*/ 7981 h 609600"/>
              <a:gd name="T14" fmla="*/ 1022382 w 1054735"/>
              <a:gd name="T15" fmla="*/ 29749 h 609600"/>
              <a:gd name="T16" fmla="*/ 1044104 w 1054735"/>
              <a:gd name="T17" fmla="*/ 62043 h 609600"/>
              <a:gd name="T18" fmla="*/ 1052070 w 1054735"/>
              <a:gd name="T19" fmla="*/ 101599 h 609600"/>
              <a:gd name="T20" fmla="*/ 1052070 w 1054735"/>
              <a:gd name="T21" fmla="*/ 507999 h 609600"/>
              <a:gd name="T22" fmla="*/ 1044104 w 1054735"/>
              <a:gd name="T23" fmla="*/ 547545 h 609600"/>
              <a:gd name="T24" fmla="*/ 1022382 w 1054735"/>
              <a:gd name="T25" fmla="*/ 579840 h 609600"/>
              <a:gd name="T26" fmla="*/ 990164 w 1054735"/>
              <a:gd name="T27" fmla="*/ 601615 h 609600"/>
              <a:gd name="T28" fmla="*/ 950714 w 1054735"/>
              <a:gd name="T29" fmla="*/ 609599 h 609600"/>
              <a:gd name="T30" fmla="*/ 101357 w 1054735"/>
              <a:gd name="T31" fmla="*/ 609599 h 609600"/>
              <a:gd name="T32" fmla="*/ 61905 w 1054735"/>
              <a:gd name="T33" fmla="*/ 601615 h 609600"/>
              <a:gd name="T34" fmla="*/ 29686 w 1054735"/>
              <a:gd name="T35" fmla="*/ 579840 h 609600"/>
              <a:gd name="T36" fmla="*/ 7964 w 1054735"/>
              <a:gd name="T37" fmla="*/ 547545 h 609600"/>
              <a:gd name="T38" fmla="*/ 0 w 1054735"/>
              <a:gd name="T39" fmla="*/ 507999 h 609600"/>
              <a:gd name="T40" fmla="*/ 0 w 1054735"/>
              <a:gd name="T41" fmla="*/ 101599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0" y="101599"/>
                </a:moveTo>
                <a:lnTo>
                  <a:pt x="7984" y="62043"/>
                </a:lnTo>
                <a:lnTo>
                  <a:pt x="29758" y="29749"/>
                </a:lnTo>
                <a:lnTo>
                  <a:pt x="62053" y="7981"/>
                </a:lnTo>
                <a:lnTo>
                  <a:pt x="101601" y="0"/>
                </a:lnTo>
                <a:lnTo>
                  <a:pt x="953008" y="0"/>
                </a:lnTo>
                <a:lnTo>
                  <a:pt x="992553" y="7981"/>
                </a:lnTo>
                <a:lnTo>
                  <a:pt x="1024848" y="29749"/>
                </a:lnTo>
                <a:lnTo>
                  <a:pt x="1046623" y="62043"/>
                </a:lnTo>
                <a:lnTo>
                  <a:pt x="1054608" y="101599"/>
                </a:lnTo>
                <a:lnTo>
                  <a:pt x="1054608" y="507999"/>
                </a:lnTo>
                <a:lnTo>
                  <a:pt x="1046623" y="547545"/>
                </a:lnTo>
                <a:lnTo>
                  <a:pt x="1024848" y="579840"/>
                </a:lnTo>
                <a:lnTo>
                  <a:pt x="992553" y="601615"/>
                </a:lnTo>
                <a:lnTo>
                  <a:pt x="953008" y="609599"/>
                </a:lnTo>
                <a:lnTo>
                  <a:pt x="101601" y="609599"/>
                </a:lnTo>
                <a:lnTo>
                  <a:pt x="62053" y="601615"/>
                </a:lnTo>
                <a:lnTo>
                  <a:pt x="29758" y="579840"/>
                </a:lnTo>
                <a:lnTo>
                  <a:pt x="7984" y="547545"/>
                </a:lnTo>
                <a:lnTo>
                  <a:pt x="0" y="507999"/>
                </a:lnTo>
                <a:lnTo>
                  <a:pt x="0" y="101599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2" name="object 41"/>
          <p:cNvSpPr txBox="1">
            <a:spLocks noChangeArrowheads="1"/>
          </p:cNvSpPr>
          <p:nvPr/>
        </p:nvSpPr>
        <p:spPr bwMode="auto">
          <a:xfrm>
            <a:off x="127000" y="5476875"/>
            <a:ext cx="80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954,0</a:t>
            </a:r>
            <a:endParaRPr lang="ru-RU" sz="1600">
              <a:latin typeface="Georgia" pitchFamily="18" charset="0"/>
            </a:endParaRPr>
          </a:p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29783" name="object 42"/>
          <p:cNvSpPr>
            <a:spLocks/>
          </p:cNvSpPr>
          <p:nvPr/>
        </p:nvSpPr>
        <p:spPr bwMode="auto">
          <a:xfrm>
            <a:off x="1054100" y="6118225"/>
            <a:ext cx="1874838" cy="488950"/>
          </a:xfrm>
          <a:custGeom>
            <a:avLst/>
            <a:gdLst>
              <a:gd name="T0" fmla="*/ 1794455 w 1874520"/>
              <a:gd name="T1" fmla="*/ 0 h 487679"/>
              <a:gd name="T2" fmla="*/ 0 w 1874520"/>
              <a:gd name="T3" fmla="*/ 0 h 487679"/>
              <a:gd name="T4" fmla="*/ 0 w 1874520"/>
              <a:gd name="T5" fmla="*/ 492783 h 487679"/>
              <a:gd name="T6" fmla="*/ 1794455 w 1874520"/>
              <a:gd name="T7" fmla="*/ 492783 h 487679"/>
              <a:gd name="T8" fmla="*/ 1826093 w 1874520"/>
              <a:gd name="T9" fmla="*/ 486330 h 487679"/>
              <a:gd name="T10" fmla="*/ 1851947 w 1874520"/>
              <a:gd name="T11" fmla="*/ 468729 h 487679"/>
              <a:gd name="T12" fmla="*/ 1869392 w 1874520"/>
              <a:gd name="T13" fmla="*/ 442625 h 487679"/>
              <a:gd name="T14" fmla="*/ 1875791 w 1874520"/>
              <a:gd name="T15" fmla="*/ 410652 h 487679"/>
              <a:gd name="T16" fmla="*/ 1875791 w 1874520"/>
              <a:gd name="T17" fmla="*/ 82130 h 487679"/>
              <a:gd name="T18" fmla="*/ 1869392 w 1874520"/>
              <a:gd name="T19" fmla="*/ 50159 h 487679"/>
              <a:gd name="T20" fmla="*/ 1851947 w 1874520"/>
              <a:gd name="T21" fmla="*/ 24053 h 487679"/>
              <a:gd name="T22" fmla="*/ 1826093 w 1874520"/>
              <a:gd name="T23" fmla="*/ 6454 h 487679"/>
              <a:gd name="T24" fmla="*/ 1794455 w 1874520"/>
              <a:gd name="T25" fmla="*/ 0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793239" y="0"/>
                </a:moveTo>
                <a:lnTo>
                  <a:pt x="0" y="0"/>
                </a:lnTo>
                <a:lnTo>
                  <a:pt x="0" y="487679"/>
                </a:lnTo>
                <a:lnTo>
                  <a:pt x="1793239" y="487679"/>
                </a:lnTo>
                <a:lnTo>
                  <a:pt x="1824853" y="481293"/>
                </a:lnTo>
                <a:lnTo>
                  <a:pt x="1850691" y="463875"/>
                </a:lnTo>
                <a:lnTo>
                  <a:pt x="1868124" y="438039"/>
                </a:lnTo>
                <a:lnTo>
                  <a:pt x="1874519" y="406399"/>
                </a:lnTo>
                <a:lnTo>
                  <a:pt x="1874519" y="81279"/>
                </a:lnTo>
                <a:lnTo>
                  <a:pt x="1868124" y="49640"/>
                </a:lnTo>
                <a:lnTo>
                  <a:pt x="1850691" y="23804"/>
                </a:lnTo>
                <a:lnTo>
                  <a:pt x="1824853" y="6386"/>
                </a:lnTo>
                <a:lnTo>
                  <a:pt x="1793239" y="0"/>
                </a:lnTo>
                <a:close/>
              </a:path>
            </a:pathLst>
          </a:custGeom>
          <a:solidFill>
            <a:srgbClr val="FFB379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4" name="object 43"/>
          <p:cNvSpPr>
            <a:spLocks/>
          </p:cNvSpPr>
          <p:nvPr/>
        </p:nvSpPr>
        <p:spPr bwMode="auto">
          <a:xfrm>
            <a:off x="1054100" y="6118225"/>
            <a:ext cx="1874838" cy="488950"/>
          </a:xfrm>
          <a:custGeom>
            <a:avLst/>
            <a:gdLst>
              <a:gd name="T0" fmla="*/ 1875791 w 1874520"/>
              <a:gd name="T1" fmla="*/ 82130 h 487679"/>
              <a:gd name="T2" fmla="*/ 1875791 w 1874520"/>
              <a:gd name="T3" fmla="*/ 410652 h 487679"/>
              <a:gd name="T4" fmla="*/ 1869392 w 1874520"/>
              <a:gd name="T5" fmla="*/ 442625 h 487679"/>
              <a:gd name="T6" fmla="*/ 1851947 w 1874520"/>
              <a:gd name="T7" fmla="*/ 468729 h 487679"/>
              <a:gd name="T8" fmla="*/ 1826093 w 1874520"/>
              <a:gd name="T9" fmla="*/ 486330 h 487679"/>
              <a:gd name="T10" fmla="*/ 1794455 w 1874520"/>
              <a:gd name="T11" fmla="*/ 492783 h 487679"/>
              <a:gd name="T12" fmla="*/ 0 w 1874520"/>
              <a:gd name="T13" fmla="*/ 492783 h 487679"/>
              <a:gd name="T14" fmla="*/ 0 w 1874520"/>
              <a:gd name="T15" fmla="*/ 0 h 487679"/>
              <a:gd name="T16" fmla="*/ 1794455 w 1874520"/>
              <a:gd name="T17" fmla="*/ 0 h 487679"/>
              <a:gd name="T18" fmla="*/ 1826093 w 1874520"/>
              <a:gd name="T19" fmla="*/ 6454 h 487679"/>
              <a:gd name="T20" fmla="*/ 1851947 w 1874520"/>
              <a:gd name="T21" fmla="*/ 24053 h 487679"/>
              <a:gd name="T22" fmla="*/ 1869392 w 1874520"/>
              <a:gd name="T23" fmla="*/ 50159 h 487679"/>
              <a:gd name="T24" fmla="*/ 1875791 w 1874520"/>
              <a:gd name="T25" fmla="*/ 82130 h 4876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4520"/>
              <a:gd name="T40" fmla="*/ 0 h 487679"/>
              <a:gd name="T41" fmla="*/ 1874520 w 1874520"/>
              <a:gd name="T42" fmla="*/ 487679 h 4876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4520" h="487679">
                <a:moveTo>
                  <a:pt x="1874519" y="81279"/>
                </a:moveTo>
                <a:lnTo>
                  <a:pt x="1874519" y="406399"/>
                </a:lnTo>
                <a:lnTo>
                  <a:pt x="1868124" y="438039"/>
                </a:lnTo>
                <a:lnTo>
                  <a:pt x="1850691" y="463875"/>
                </a:lnTo>
                <a:lnTo>
                  <a:pt x="1824853" y="481293"/>
                </a:lnTo>
                <a:lnTo>
                  <a:pt x="1793239" y="487679"/>
                </a:lnTo>
                <a:lnTo>
                  <a:pt x="0" y="487679"/>
                </a:lnTo>
                <a:lnTo>
                  <a:pt x="0" y="0"/>
                </a:lnTo>
                <a:lnTo>
                  <a:pt x="1793239" y="0"/>
                </a:lnTo>
                <a:lnTo>
                  <a:pt x="1824853" y="6386"/>
                </a:lnTo>
                <a:lnTo>
                  <a:pt x="1850691" y="23804"/>
                </a:lnTo>
                <a:lnTo>
                  <a:pt x="1868124" y="49640"/>
                </a:lnTo>
                <a:lnTo>
                  <a:pt x="1874519" y="81279"/>
                </a:lnTo>
                <a:close/>
              </a:path>
            </a:pathLst>
          </a:custGeom>
          <a:noFill/>
          <a:ln w="15239">
            <a:solidFill>
              <a:srgbClr val="D0D2E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5" name="object 44"/>
          <p:cNvSpPr txBox="1">
            <a:spLocks noChangeArrowheads="1"/>
          </p:cNvSpPr>
          <p:nvPr/>
        </p:nvSpPr>
        <p:spPr bwMode="auto">
          <a:xfrm>
            <a:off x="1295400" y="6172200"/>
            <a:ext cx="11731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ct val="85000"/>
              </a:lnSpc>
              <a:buFont typeface="Georgia" pitchFamily="18" charset="0"/>
              <a:buChar char="•"/>
              <a:tabLst>
                <a:tab pos="69850" algn="l"/>
              </a:tabLst>
            </a:pPr>
            <a:r>
              <a:rPr lang="ru-RU" sz="800" b="1">
                <a:latin typeface="Georgia" pitchFamily="18" charset="0"/>
              </a:rPr>
              <a:t>Штрафы</a:t>
            </a:r>
          </a:p>
        </p:txBody>
      </p:sp>
      <p:sp>
        <p:nvSpPr>
          <p:cNvPr id="29786" name="object 45"/>
          <p:cNvSpPr>
            <a:spLocks/>
          </p:cNvSpPr>
          <p:nvPr/>
        </p:nvSpPr>
        <p:spPr bwMode="auto">
          <a:xfrm>
            <a:off x="0" y="6057900"/>
            <a:ext cx="1054100" cy="609600"/>
          </a:xfrm>
          <a:custGeom>
            <a:avLst/>
            <a:gdLst>
              <a:gd name="T0" fmla="*/ 950714 w 1054735"/>
              <a:gd name="T1" fmla="*/ 0 h 609600"/>
              <a:gd name="T2" fmla="*/ 101357 w 1054735"/>
              <a:gd name="T3" fmla="*/ 0 h 609600"/>
              <a:gd name="T4" fmla="*/ 61905 w 1054735"/>
              <a:gd name="T5" fmla="*/ 7984 h 609600"/>
              <a:gd name="T6" fmla="*/ 29686 w 1054735"/>
              <a:gd name="T7" fmla="*/ 29759 h 609600"/>
              <a:gd name="T8" fmla="*/ 7964 w 1054735"/>
              <a:gd name="T9" fmla="*/ 62054 h 609600"/>
              <a:gd name="T10" fmla="*/ 0 w 1054735"/>
              <a:gd name="T11" fmla="*/ 101600 h 609600"/>
              <a:gd name="T12" fmla="*/ 0 w 1054735"/>
              <a:gd name="T13" fmla="*/ 508000 h 609600"/>
              <a:gd name="T14" fmla="*/ 7964 w 1054735"/>
              <a:gd name="T15" fmla="*/ 547545 h 609600"/>
              <a:gd name="T16" fmla="*/ 29686 w 1054735"/>
              <a:gd name="T17" fmla="*/ 579840 h 609600"/>
              <a:gd name="T18" fmla="*/ 61905 w 1054735"/>
              <a:gd name="T19" fmla="*/ 601615 h 609600"/>
              <a:gd name="T20" fmla="*/ 101357 w 1054735"/>
              <a:gd name="T21" fmla="*/ 609600 h 609600"/>
              <a:gd name="T22" fmla="*/ 950714 w 1054735"/>
              <a:gd name="T23" fmla="*/ 609600 h 609600"/>
              <a:gd name="T24" fmla="*/ 990164 w 1054735"/>
              <a:gd name="T25" fmla="*/ 601615 h 609600"/>
              <a:gd name="T26" fmla="*/ 1022382 w 1054735"/>
              <a:gd name="T27" fmla="*/ 579840 h 609600"/>
              <a:gd name="T28" fmla="*/ 1044104 w 1054735"/>
              <a:gd name="T29" fmla="*/ 547545 h 609600"/>
              <a:gd name="T30" fmla="*/ 1052070 w 1054735"/>
              <a:gd name="T31" fmla="*/ 508000 h 609600"/>
              <a:gd name="T32" fmla="*/ 1052070 w 1054735"/>
              <a:gd name="T33" fmla="*/ 101600 h 609600"/>
              <a:gd name="T34" fmla="*/ 1044104 w 1054735"/>
              <a:gd name="T35" fmla="*/ 62054 h 609600"/>
              <a:gd name="T36" fmla="*/ 1022382 w 1054735"/>
              <a:gd name="T37" fmla="*/ 29759 h 609600"/>
              <a:gd name="T38" fmla="*/ 990164 w 1054735"/>
              <a:gd name="T39" fmla="*/ 7984 h 609600"/>
              <a:gd name="T40" fmla="*/ 950714 w 1054735"/>
              <a:gd name="T41" fmla="*/ 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953008" y="0"/>
                </a:moveTo>
                <a:lnTo>
                  <a:pt x="101601" y="0"/>
                </a:lnTo>
                <a:lnTo>
                  <a:pt x="62053" y="7984"/>
                </a:lnTo>
                <a:lnTo>
                  <a:pt x="29758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8" y="579840"/>
                </a:lnTo>
                <a:lnTo>
                  <a:pt x="62053" y="601615"/>
                </a:lnTo>
                <a:lnTo>
                  <a:pt x="101601" y="609600"/>
                </a:lnTo>
                <a:lnTo>
                  <a:pt x="953008" y="609600"/>
                </a:lnTo>
                <a:lnTo>
                  <a:pt x="992553" y="601615"/>
                </a:lnTo>
                <a:lnTo>
                  <a:pt x="1024848" y="579840"/>
                </a:lnTo>
                <a:lnTo>
                  <a:pt x="1046623" y="547545"/>
                </a:lnTo>
                <a:lnTo>
                  <a:pt x="1054608" y="508000"/>
                </a:lnTo>
                <a:lnTo>
                  <a:pt x="1054608" y="101600"/>
                </a:lnTo>
                <a:lnTo>
                  <a:pt x="1046623" y="62054"/>
                </a:lnTo>
                <a:lnTo>
                  <a:pt x="1024848" y="29759"/>
                </a:lnTo>
                <a:lnTo>
                  <a:pt x="992553" y="7984"/>
                </a:lnTo>
                <a:lnTo>
                  <a:pt x="953008" y="0"/>
                </a:lnTo>
                <a:close/>
              </a:path>
            </a:pathLst>
          </a:custGeom>
          <a:solidFill>
            <a:srgbClr val="D75C00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7" name="object 46"/>
          <p:cNvSpPr>
            <a:spLocks/>
          </p:cNvSpPr>
          <p:nvPr/>
        </p:nvSpPr>
        <p:spPr bwMode="auto">
          <a:xfrm>
            <a:off x="0" y="6057900"/>
            <a:ext cx="1054100" cy="609600"/>
          </a:xfrm>
          <a:custGeom>
            <a:avLst/>
            <a:gdLst>
              <a:gd name="T0" fmla="*/ 0 w 1054735"/>
              <a:gd name="T1" fmla="*/ 101600 h 609600"/>
              <a:gd name="T2" fmla="*/ 7964 w 1054735"/>
              <a:gd name="T3" fmla="*/ 62054 h 609600"/>
              <a:gd name="T4" fmla="*/ 29686 w 1054735"/>
              <a:gd name="T5" fmla="*/ 29759 h 609600"/>
              <a:gd name="T6" fmla="*/ 61905 w 1054735"/>
              <a:gd name="T7" fmla="*/ 7984 h 609600"/>
              <a:gd name="T8" fmla="*/ 101357 w 1054735"/>
              <a:gd name="T9" fmla="*/ 0 h 609600"/>
              <a:gd name="T10" fmla="*/ 950714 w 1054735"/>
              <a:gd name="T11" fmla="*/ 0 h 609600"/>
              <a:gd name="T12" fmla="*/ 990164 w 1054735"/>
              <a:gd name="T13" fmla="*/ 7984 h 609600"/>
              <a:gd name="T14" fmla="*/ 1022382 w 1054735"/>
              <a:gd name="T15" fmla="*/ 29759 h 609600"/>
              <a:gd name="T16" fmla="*/ 1044104 w 1054735"/>
              <a:gd name="T17" fmla="*/ 62054 h 609600"/>
              <a:gd name="T18" fmla="*/ 1052070 w 1054735"/>
              <a:gd name="T19" fmla="*/ 101600 h 609600"/>
              <a:gd name="T20" fmla="*/ 1052070 w 1054735"/>
              <a:gd name="T21" fmla="*/ 508000 h 609600"/>
              <a:gd name="T22" fmla="*/ 1044104 w 1054735"/>
              <a:gd name="T23" fmla="*/ 547545 h 609600"/>
              <a:gd name="T24" fmla="*/ 1022382 w 1054735"/>
              <a:gd name="T25" fmla="*/ 579840 h 609600"/>
              <a:gd name="T26" fmla="*/ 990164 w 1054735"/>
              <a:gd name="T27" fmla="*/ 601615 h 609600"/>
              <a:gd name="T28" fmla="*/ 950714 w 1054735"/>
              <a:gd name="T29" fmla="*/ 609600 h 609600"/>
              <a:gd name="T30" fmla="*/ 101357 w 1054735"/>
              <a:gd name="T31" fmla="*/ 609600 h 609600"/>
              <a:gd name="T32" fmla="*/ 61905 w 1054735"/>
              <a:gd name="T33" fmla="*/ 601615 h 609600"/>
              <a:gd name="T34" fmla="*/ 29686 w 1054735"/>
              <a:gd name="T35" fmla="*/ 579840 h 609600"/>
              <a:gd name="T36" fmla="*/ 7964 w 1054735"/>
              <a:gd name="T37" fmla="*/ 547545 h 609600"/>
              <a:gd name="T38" fmla="*/ 0 w 1054735"/>
              <a:gd name="T39" fmla="*/ 508000 h 609600"/>
              <a:gd name="T40" fmla="*/ 0 w 1054735"/>
              <a:gd name="T41" fmla="*/ 10160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735"/>
              <a:gd name="T64" fmla="*/ 0 h 609600"/>
              <a:gd name="T65" fmla="*/ 1054735 w 1054735"/>
              <a:gd name="T66" fmla="*/ 609600 h 6096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735" h="609600">
                <a:moveTo>
                  <a:pt x="0" y="101600"/>
                </a:moveTo>
                <a:lnTo>
                  <a:pt x="7984" y="62054"/>
                </a:lnTo>
                <a:lnTo>
                  <a:pt x="29758" y="29759"/>
                </a:lnTo>
                <a:lnTo>
                  <a:pt x="62053" y="7984"/>
                </a:lnTo>
                <a:lnTo>
                  <a:pt x="101601" y="0"/>
                </a:lnTo>
                <a:lnTo>
                  <a:pt x="953008" y="0"/>
                </a:lnTo>
                <a:lnTo>
                  <a:pt x="992553" y="7984"/>
                </a:lnTo>
                <a:lnTo>
                  <a:pt x="1024848" y="29759"/>
                </a:lnTo>
                <a:lnTo>
                  <a:pt x="1046623" y="62054"/>
                </a:lnTo>
                <a:lnTo>
                  <a:pt x="1054608" y="101600"/>
                </a:lnTo>
                <a:lnTo>
                  <a:pt x="1054608" y="508000"/>
                </a:lnTo>
                <a:lnTo>
                  <a:pt x="1046623" y="547545"/>
                </a:lnTo>
                <a:lnTo>
                  <a:pt x="1024848" y="579840"/>
                </a:lnTo>
                <a:lnTo>
                  <a:pt x="992553" y="601615"/>
                </a:lnTo>
                <a:lnTo>
                  <a:pt x="953008" y="609600"/>
                </a:lnTo>
                <a:lnTo>
                  <a:pt x="101601" y="609600"/>
                </a:lnTo>
                <a:lnTo>
                  <a:pt x="62053" y="601615"/>
                </a:lnTo>
                <a:lnTo>
                  <a:pt x="29758" y="579840"/>
                </a:lnTo>
                <a:lnTo>
                  <a:pt x="7984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8" name="object 47"/>
          <p:cNvSpPr txBox="1">
            <a:spLocks noChangeArrowheads="1"/>
          </p:cNvSpPr>
          <p:nvPr/>
        </p:nvSpPr>
        <p:spPr bwMode="auto">
          <a:xfrm>
            <a:off x="114300" y="6148388"/>
            <a:ext cx="8270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ru-RU" sz="1400" b="1">
                <a:solidFill>
                  <a:srgbClr val="FFFFFF"/>
                </a:solidFill>
                <a:latin typeface="Georgia" pitchFamily="18" charset="0"/>
              </a:rPr>
              <a:t>10,0</a:t>
            </a:r>
            <a:endParaRPr lang="ru-RU" sz="1400">
              <a:latin typeface="Georgia" pitchFamily="18" charset="0"/>
            </a:endParaRPr>
          </a:p>
          <a:p>
            <a:pPr algn="ctr">
              <a:lnSpc>
                <a:spcPts val="1550"/>
              </a:lnSpc>
            </a:pPr>
            <a:r>
              <a:rPr lang="ru-RU" sz="1400" b="1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9789" name="object 49"/>
          <p:cNvSpPr txBox="1">
            <a:spLocks noChangeArrowheads="1"/>
          </p:cNvSpPr>
          <p:nvPr/>
        </p:nvSpPr>
        <p:spPr bwMode="auto">
          <a:xfrm>
            <a:off x="3276600" y="3200400"/>
            <a:ext cx="18494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100" b="1"/>
              <a:t>1580,5 </a:t>
            </a:r>
            <a:r>
              <a:rPr lang="ru-RU" sz="1100"/>
              <a:t>тыс.рублей – всего  неналоговых доходов.</a:t>
            </a:r>
          </a:p>
          <a:p>
            <a:pPr marL="12700"/>
            <a:r>
              <a:rPr lang="ru-RU" sz="1100"/>
              <a:t>Это составляет </a:t>
            </a:r>
            <a:r>
              <a:rPr lang="ru-RU" sz="1100" b="1"/>
              <a:t>22,39% </a:t>
            </a:r>
            <a:r>
              <a:rPr lang="ru-RU" sz="1100"/>
              <a:t>в  общем объеме налоговых и  неналоговых доходов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165475" y="3624263"/>
            <a:ext cx="800100" cy="461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spc="-10" dirty="0">
              <a:solidFill>
                <a:srgbClr val="FFFFFF"/>
              </a:solidFill>
              <a:latin typeface="Georgia"/>
              <a:cs typeface="Georgia"/>
            </a:endParaRPr>
          </a:p>
          <a:p>
            <a:pPr algn="ctr" fontAlgn="auto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>
              <a:latin typeface="Georgia"/>
              <a:cs typeface="Georgia"/>
            </a:endParaRPr>
          </a:p>
        </p:txBody>
      </p:sp>
      <p:sp>
        <p:nvSpPr>
          <p:cNvPr id="29791" name="object 54"/>
          <p:cNvSpPr>
            <a:spLocks noChangeArrowheads="1"/>
          </p:cNvSpPr>
          <p:nvPr/>
        </p:nvSpPr>
        <p:spPr bwMode="auto">
          <a:xfrm>
            <a:off x="4038600" y="4267200"/>
            <a:ext cx="1820863" cy="4984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92" name="object 55"/>
          <p:cNvSpPr txBox="1">
            <a:spLocks noChangeArrowheads="1"/>
          </p:cNvSpPr>
          <p:nvPr/>
        </p:nvSpPr>
        <p:spPr bwMode="auto">
          <a:xfrm>
            <a:off x="4092575" y="4376738"/>
            <a:ext cx="17256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938"/>
              </a:lnSpc>
              <a:buFont typeface="Times New Roman" pitchFamily="18" charset="0"/>
              <a:buChar char="•"/>
              <a:tabLst>
                <a:tab pos="69850" algn="l"/>
              </a:tabLst>
            </a:pPr>
            <a:r>
              <a:rPr lang="ru-RU" sz="900" b="1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3" name="object 56"/>
          <p:cNvSpPr>
            <a:spLocks noChangeArrowheads="1"/>
          </p:cNvSpPr>
          <p:nvPr/>
        </p:nvSpPr>
        <p:spPr bwMode="auto">
          <a:xfrm>
            <a:off x="3016250" y="4176713"/>
            <a:ext cx="1096963" cy="7048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94" name="object 57"/>
          <p:cNvSpPr txBox="1">
            <a:spLocks noChangeArrowheads="1"/>
          </p:cNvSpPr>
          <p:nvPr/>
        </p:nvSpPr>
        <p:spPr bwMode="auto">
          <a:xfrm>
            <a:off x="3165475" y="4249738"/>
            <a:ext cx="80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611,6</a:t>
            </a:r>
            <a:endParaRPr lang="ru-RU" sz="1600">
              <a:latin typeface="Georgia" pitchFamily="18" charset="0"/>
            </a:endParaRPr>
          </a:p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29795" name="object 62"/>
          <p:cNvSpPr>
            <a:spLocks noChangeArrowheads="1"/>
          </p:cNvSpPr>
          <p:nvPr/>
        </p:nvSpPr>
        <p:spPr bwMode="auto">
          <a:xfrm>
            <a:off x="4057650" y="5494338"/>
            <a:ext cx="1820863" cy="500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96" name="object 63"/>
          <p:cNvSpPr txBox="1">
            <a:spLocks noChangeArrowheads="1"/>
          </p:cNvSpPr>
          <p:nvPr/>
        </p:nvSpPr>
        <p:spPr bwMode="auto">
          <a:xfrm>
            <a:off x="4092575" y="5627688"/>
            <a:ext cx="1701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925"/>
              </a:lnSpc>
            </a:pPr>
            <a:r>
              <a:rPr lang="ru-RU" sz="900">
                <a:latin typeface="Georgia" pitchFamily="18" charset="0"/>
              </a:rPr>
              <a:t>• </a:t>
            </a:r>
            <a:r>
              <a:rPr lang="ru-RU" sz="900" b="1">
                <a:latin typeface="Georgia" pitchFamily="18" charset="0"/>
              </a:rPr>
              <a:t>Доходы от оказания платных услуг</a:t>
            </a:r>
            <a:endParaRPr lang="ru-RU" sz="900">
              <a:latin typeface="Georgia" pitchFamily="18" charset="0"/>
            </a:endParaRPr>
          </a:p>
        </p:txBody>
      </p:sp>
      <p:sp>
        <p:nvSpPr>
          <p:cNvPr id="29797" name="object 64"/>
          <p:cNvSpPr>
            <a:spLocks noChangeArrowheads="1"/>
          </p:cNvSpPr>
          <p:nvPr/>
        </p:nvSpPr>
        <p:spPr bwMode="auto">
          <a:xfrm>
            <a:off x="3016250" y="5427663"/>
            <a:ext cx="1096963" cy="7048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98" name="object 65"/>
          <p:cNvSpPr txBox="1">
            <a:spLocks noChangeArrowheads="1"/>
          </p:cNvSpPr>
          <p:nvPr/>
        </p:nvSpPr>
        <p:spPr bwMode="auto">
          <a:xfrm>
            <a:off x="3165475" y="5499100"/>
            <a:ext cx="80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959,0</a:t>
            </a:r>
            <a:endParaRPr lang="ru-RU" sz="1600">
              <a:latin typeface="Georgia" pitchFamily="18" charset="0"/>
            </a:endParaRPr>
          </a:p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29799" name="object 66"/>
          <p:cNvSpPr>
            <a:spLocks noChangeArrowheads="1"/>
          </p:cNvSpPr>
          <p:nvPr/>
        </p:nvSpPr>
        <p:spPr bwMode="auto">
          <a:xfrm>
            <a:off x="4038600" y="6096000"/>
            <a:ext cx="1820863" cy="5016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29800" name="object 67"/>
          <p:cNvSpPr txBox="1">
            <a:spLocks noChangeArrowheads="1"/>
          </p:cNvSpPr>
          <p:nvPr/>
        </p:nvSpPr>
        <p:spPr bwMode="auto">
          <a:xfrm>
            <a:off x="4114800" y="6172200"/>
            <a:ext cx="16668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925"/>
              </a:lnSpc>
            </a:pPr>
            <a:r>
              <a:rPr lang="ru-RU" sz="900" b="1">
                <a:latin typeface="Georgia" pitchFamily="18" charset="0"/>
              </a:rPr>
              <a:t>•Штрафы</a:t>
            </a:r>
          </a:p>
        </p:txBody>
      </p:sp>
      <p:sp>
        <p:nvSpPr>
          <p:cNvPr id="29801" name="object 68"/>
          <p:cNvSpPr>
            <a:spLocks noChangeArrowheads="1"/>
          </p:cNvSpPr>
          <p:nvPr/>
        </p:nvSpPr>
        <p:spPr bwMode="auto">
          <a:xfrm>
            <a:off x="3016250" y="6051550"/>
            <a:ext cx="1096963" cy="7048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02" name="object 69"/>
          <p:cNvSpPr txBox="1">
            <a:spLocks noChangeArrowheads="1"/>
          </p:cNvSpPr>
          <p:nvPr/>
        </p:nvSpPr>
        <p:spPr bwMode="auto">
          <a:xfrm>
            <a:off x="3165475" y="6124575"/>
            <a:ext cx="80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9,0</a:t>
            </a:r>
            <a:endParaRPr lang="ru-RU" sz="1600">
              <a:latin typeface="Georgia" pitchFamily="18" charset="0"/>
            </a:endParaRPr>
          </a:p>
          <a:p>
            <a:pPr algn="ctr">
              <a:lnSpc>
                <a:spcPts val="1775"/>
              </a:lnSpc>
            </a:pPr>
            <a:r>
              <a:rPr lang="ru-RU" sz="16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29803" name="object 71"/>
          <p:cNvSpPr txBox="1">
            <a:spLocks noChangeArrowheads="1"/>
          </p:cNvSpPr>
          <p:nvPr/>
        </p:nvSpPr>
        <p:spPr bwMode="auto">
          <a:xfrm>
            <a:off x="6477000" y="3276600"/>
            <a:ext cx="20701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100" b="1"/>
              <a:t>1587,6 </a:t>
            </a:r>
            <a:r>
              <a:rPr lang="ru-RU" sz="1100"/>
              <a:t>тыс.рублей – всего  неналоговых доходов.</a:t>
            </a:r>
          </a:p>
          <a:p>
            <a:pPr marL="12700"/>
            <a:r>
              <a:rPr lang="ru-RU" sz="1100"/>
              <a:t>Это составляет </a:t>
            </a:r>
            <a:r>
              <a:rPr lang="ru-RU" sz="1100" b="1"/>
              <a:t>22,13 % </a:t>
            </a:r>
            <a:r>
              <a:rPr lang="ru-RU" sz="1100"/>
              <a:t>в общем  объеме налоговых и  неналоговых доходов.</a:t>
            </a:r>
          </a:p>
        </p:txBody>
      </p:sp>
      <p:sp>
        <p:nvSpPr>
          <p:cNvPr id="29804" name="object 76"/>
          <p:cNvSpPr>
            <a:spLocks noChangeArrowheads="1"/>
          </p:cNvSpPr>
          <p:nvPr/>
        </p:nvSpPr>
        <p:spPr bwMode="auto">
          <a:xfrm>
            <a:off x="7156450" y="4264025"/>
            <a:ext cx="1816100" cy="5048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05" name="object 77"/>
          <p:cNvSpPr txBox="1">
            <a:spLocks noChangeArrowheads="1"/>
          </p:cNvSpPr>
          <p:nvPr/>
        </p:nvSpPr>
        <p:spPr bwMode="auto">
          <a:xfrm>
            <a:off x="7189788" y="4386263"/>
            <a:ext cx="1171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1025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•Доходы от использования имущества</a:t>
            </a:r>
          </a:p>
        </p:txBody>
      </p:sp>
      <p:sp>
        <p:nvSpPr>
          <p:cNvPr id="29806" name="object 78"/>
          <p:cNvSpPr>
            <a:spLocks noChangeArrowheads="1"/>
          </p:cNvSpPr>
          <p:nvPr/>
        </p:nvSpPr>
        <p:spPr bwMode="auto">
          <a:xfrm>
            <a:off x="6172200" y="4191000"/>
            <a:ext cx="1014413" cy="61436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07" name="object 79"/>
          <p:cNvSpPr txBox="1">
            <a:spLocks noChangeArrowheads="1"/>
          </p:cNvSpPr>
          <p:nvPr/>
        </p:nvSpPr>
        <p:spPr bwMode="auto">
          <a:xfrm>
            <a:off x="6235700" y="4283075"/>
            <a:ext cx="852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25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614,6</a:t>
            </a:r>
            <a:endParaRPr lang="ru-RU" sz="1400">
              <a:latin typeface="Georgia" pitchFamily="18" charset="0"/>
            </a:endParaRPr>
          </a:p>
          <a:p>
            <a:pPr algn="ctr">
              <a:lnSpc>
                <a:spcPts val="1888"/>
              </a:lnSpc>
            </a:pPr>
            <a:r>
              <a:rPr lang="ru-RU" sz="17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700">
              <a:latin typeface="Georgia" pitchFamily="18" charset="0"/>
            </a:endParaRPr>
          </a:p>
        </p:txBody>
      </p:sp>
      <p:sp>
        <p:nvSpPr>
          <p:cNvPr id="29808" name="object 84"/>
          <p:cNvSpPr>
            <a:spLocks noChangeArrowheads="1"/>
          </p:cNvSpPr>
          <p:nvPr/>
        </p:nvSpPr>
        <p:spPr bwMode="auto">
          <a:xfrm>
            <a:off x="7162800" y="5486400"/>
            <a:ext cx="1816100" cy="5048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09" name="object 85"/>
          <p:cNvSpPr txBox="1">
            <a:spLocks noChangeArrowheads="1"/>
          </p:cNvSpPr>
          <p:nvPr/>
        </p:nvSpPr>
        <p:spPr bwMode="auto">
          <a:xfrm>
            <a:off x="7189788" y="5665788"/>
            <a:ext cx="1465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ts val="1025"/>
              </a:lnSpc>
            </a:pPr>
            <a:r>
              <a:rPr lang="ru-RU" sz="900">
                <a:latin typeface="Georgia" pitchFamily="18" charset="0"/>
              </a:rPr>
              <a:t>• Доходы от оказания платных услуг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10" name="object 86"/>
          <p:cNvSpPr>
            <a:spLocks noChangeArrowheads="1"/>
          </p:cNvSpPr>
          <p:nvPr/>
        </p:nvSpPr>
        <p:spPr bwMode="auto">
          <a:xfrm>
            <a:off x="6172200" y="5410200"/>
            <a:ext cx="1016000" cy="61436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11" name="object 87"/>
          <p:cNvSpPr txBox="1">
            <a:spLocks noChangeArrowheads="1"/>
          </p:cNvSpPr>
          <p:nvPr/>
        </p:nvSpPr>
        <p:spPr bwMode="auto">
          <a:xfrm>
            <a:off x="6330950" y="5581650"/>
            <a:ext cx="7556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8738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964,0 тыс.руб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29812" name="object 88"/>
          <p:cNvSpPr>
            <a:spLocks noChangeArrowheads="1"/>
          </p:cNvSpPr>
          <p:nvPr/>
        </p:nvSpPr>
        <p:spPr bwMode="auto">
          <a:xfrm>
            <a:off x="7162800" y="6096000"/>
            <a:ext cx="1816100" cy="504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13" name="object 89"/>
          <p:cNvSpPr txBox="1">
            <a:spLocks noChangeArrowheads="1"/>
          </p:cNvSpPr>
          <p:nvPr/>
        </p:nvSpPr>
        <p:spPr bwMode="auto">
          <a:xfrm>
            <a:off x="7162800" y="6248400"/>
            <a:ext cx="13446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850" indent="-57150">
              <a:lnSpc>
                <a:spcPct val="86000"/>
              </a:lnSpc>
            </a:pPr>
            <a:r>
              <a:rPr lang="ru-RU" sz="900" b="1">
                <a:latin typeface="Georgia" pitchFamily="18" charset="0"/>
              </a:rPr>
              <a:t>•Штрафы</a:t>
            </a:r>
          </a:p>
        </p:txBody>
      </p:sp>
      <p:sp>
        <p:nvSpPr>
          <p:cNvPr id="29814" name="object 90"/>
          <p:cNvSpPr>
            <a:spLocks noChangeArrowheads="1"/>
          </p:cNvSpPr>
          <p:nvPr/>
        </p:nvSpPr>
        <p:spPr bwMode="auto">
          <a:xfrm>
            <a:off x="6172200" y="6019800"/>
            <a:ext cx="1016000" cy="6127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15" name="object 91"/>
          <p:cNvSpPr txBox="1">
            <a:spLocks noChangeArrowheads="1"/>
          </p:cNvSpPr>
          <p:nvPr/>
        </p:nvSpPr>
        <p:spPr bwMode="auto">
          <a:xfrm>
            <a:off x="6307138" y="6219825"/>
            <a:ext cx="709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9,0</a:t>
            </a:r>
            <a:endParaRPr lang="ru-RU" sz="1400">
              <a:latin typeface="Georgia" pitchFamily="18" charset="0"/>
            </a:endParaRPr>
          </a:p>
          <a:p>
            <a:pPr algn="ctr">
              <a:lnSpc>
                <a:spcPts val="1550"/>
              </a:lnSpc>
            </a:pPr>
            <a:r>
              <a:rPr lang="ru-RU" sz="1400">
                <a:solidFill>
                  <a:srgbClr val="FFFFFF"/>
                </a:solidFill>
                <a:latin typeface="Georgia" pitchFamily="18" charset="0"/>
              </a:rPr>
              <a:t>тыс.руб.</a:t>
            </a:r>
            <a:endParaRPr lang="ru-RU" sz="1400">
              <a:latin typeface="Georgia" pitchFamily="18" charset="0"/>
            </a:endParaRPr>
          </a:p>
        </p:txBody>
      </p:sp>
      <p:graphicFrame>
        <p:nvGraphicFramePr>
          <p:cNvPr id="29758" name="Object 62"/>
          <p:cNvGraphicFramePr>
            <a:graphicFrameLocks/>
          </p:cNvGraphicFramePr>
          <p:nvPr/>
        </p:nvGraphicFramePr>
        <p:xfrm>
          <a:off x="152400" y="1143000"/>
          <a:ext cx="28956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Диаграмма" r:id="rId16" imgW="2781289" imgH="2486160" progId="Excel.Chart.8">
                  <p:embed/>
                </p:oleObj>
              </mc:Choice>
              <mc:Fallback>
                <p:oleObj name="Диаграмма" r:id="rId16" imgW="2781289" imgH="2486160" progId="Excel.Chart.8">
                  <p:embed/>
                  <p:pic>
                    <p:nvPicPr>
                      <p:cNvPr id="0" name="Picture 6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289560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9" name="Object 63"/>
          <p:cNvGraphicFramePr>
            <a:graphicFrameLocks/>
          </p:cNvGraphicFramePr>
          <p:nvPr/>
        </p:nvGraphicFramePr>
        <p:xfrm>
          <a:off x="3048000" y="1066800"/>
          <a:ext cx="27813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Диаграмма" r:id="rId18" imgW="2781289" imgH="2104920" progId="Excel.Chart.8">
                  <p:embed/>
                </p:oleObj>
              </mc:Choice>
              <mc:Fallback>
                <p:oleObj name="Диаграмма" r:id="rId18" imgW="2781289" imgH="2104920" progId="Excel.Chart.8">
                  <p:embed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7813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64"/>
          <p:cNvGraphicFramePr>
            <a:graphicFrameLocks/>
          </p:cNvGraphicFramePr>
          <p:nvPr/>
        </p:nvGraphicFramePr>
        <p:xfrm>
          <a:off x="5943600" y="1066800"/>
          <a:ext cx="27813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Диаграмма" r:id="rId20" imgW="2781289" imgH="2676510" progId="Excel.Chart.8">
                  <p:embed/>
                </p:oleObj>
              </mc:Choice>
              <mc:Fallback>
                <p:oleObj name="Диаграмма" r:id="rId20" imgW="2781289" imgH="2676510" progId="Excel.Chart.8">
                  <p:embed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066800"/>
                        <a:ext cx="278130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2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3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4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5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13410" rtlCol="0"/>
          <a:lstStyle/>
          <a:p>
            <a:pPr marL="1051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Объем </a:t>
            </a:r>
            <a:r>
              <a:rPr sz="2400" b="0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400" b="0" spc="-10" dirty="0">
                <a:solidFill>
                  <a:srgbClr val="C00000"/>
                </a:solidFill>
                <a:latin typeface="Times New Roman"/>
                <a:cs typeface="Times New Roman"/>
              </a:rPr>
              <a:t>структура безвозмездных</a:t>
            </a:r>
            <a:r>
              <a:rPr sz="2400" b="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C00000"/>
                </a:solidFill>
                <a:latin typeface="Times New Roman"/>
                <a:cs typeface="Times New Roman"/>
              </a:rPr>
              <a:t>поступлений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807" name="object 7"/>
          <p:cNvSpPr>
            <a:spLocks noChangeArrowheads="1"/>
          </p:cNvSpPr>
          <p:nvPr/>
        </p:nvSpPr>
        <p:spPr bwMode="auto">
          <a:xfrm>
            <a:off x="703263" y="685800"/>
            <a:ext cx="1830387" cy="555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8" name="object 8"/>
          <p:cNvSpPr>
            <a:spLocks noChangeArrowheads="1"/>
          </p:cNvSpPr>
          <p:nvPr/>
        </p:nvSpPr>
        <p:spPr bwMode="auto">
          <a:xfrm>
            <a:off x="755650" y="836613"/>
            <a:ext cx="1728788" cy="2889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9" name="object 9"/>
          <p:cNvSpPr>
            <a:spLocks/>
          </p:cNvSpPr>
          <p:nvPr/>
        </p:nvSpPr>
        <p:spPr bwMode="auto">
          <a:xfrm>
            <a:off x="755650" y="836613"/>
            <a:ext cx="1728788" cy="288925"/>
          </a:xfrm>
          <a:custGeom>
            <a:avLst/>
            <a:gdLst>
              <a:gd name="T0" fmla="*/ 0 w 1728470"/>
              <a:gd name="T1" fmla="*/ 143515 h 289559"/>
              <a:gd name="T2" fmla="*/ 27788 w 1728470"/>
              <a:gd name="T3" fmla="*/ 107271 h 289559"/>
              <a:gd name="T4" fmla="*/ 75028 w 1728470"/>
              <a:gd name="T5" fmla="*/ 84935 h 289559"/>
              <a:gd name="T6" fmla="*/ 142813 w 1728470"/>
              <a:gd name="T7" fmla="*/ 64463 h 289559"/>
              <a:gd name="T8" fmla="*/ 183765 w 1728470"/>
              <a:gd name="T9" fmla="*/ 55032 h 289559"/>
              <a:gd name="T10" fmla="*/ 229072 w 1728470"/>
              <a:gd name="T11" fmla="*/ 46197 h 289559"/>
              <a:gd name="T12" fmla="*/ 278478 w 1728470"/>
              <a:gd name="T13" fmla="*/ 37999 h 289559"/>
              <a:gd name="T14" fmla="*/ 331724 w 1728470"/>
              <a:gd name="T15" fmla="*/ 30483 h 289559"/>
              <a:gd name="T16" fmla="*/ 388548 w 1728470"/>
              <a:gd name="T17" fmla="*/ 23689 h 289559"/>
              <a:gd name="T18" fmla="*/ 448694 w 1728470"/>
              <a:gd name="T19" fmla="*/ 17661 h 289559"/>
              <a:gd name="T20" fmla="*/ 511899 w 1728470"/>
              <a:gd name="T21" fmla="*/ 12445 h 289559"/>
              <a:gd name="T22" fmla="*/ 577904 w 1728470"/>
              <a:gd name="T23" fmla="*/ 8077 h 289559"/>
              <a:gd name="T24" fmla="*/ 646453 w 1728470"/>
              <a:gd name="T25" fmla="*/ 4609 h 289559"/>
              <a:gd name="T26" fmla="*/ 717281 w 1728470"/>
              <a:gd name="T27" fmla="*/ 2075 h 289559"/>
              <a:gd name="T28" fmla="*/ 790130 w 1728470"/>
              <a:gd name="T29" fmla="*/ 527 h 289559"/>
              <a:gd name="T30" fmla="*/ 864743 w 1728470"/>
              <a:gd name="T31" fmla="*/ 0 h 289559"/>
              <a:gd name="T32" fmla="*/ 939363 w 1728470"/>
              <a:gd name="T33" fmla="*/ 527 h 289559"/>
              <a:gd name="T34" fmla="*/ 1012216 w 1728470"/>
              <a:gd name="T35" fmla="*/ 2075 h 289559"/>
              <a:gd name="T36" fmla="*/ 1083047 w 1728470"/>
              <a:gd name="T37" fmla="*/ 4609 h 289559"/>
              <a:gd name="T38" fmla="*/ 1151598 w 1728470"/>
              <a:gd name="T39" fmla="*/ 8077 h 289559"/>
              <a:gd name="T40" fmla="*/ 1217604 w 1728470"/>
              <a:gd name="T41" fmla="*/ 12445 h 289559"/>
              <a:gd name="T42" fmla="*/ 1280812 w 1728470"/>
              <a:gd name="T43" fmla="*/ 17661 h 289559"/>
              <a:gd name="T44" fmla="*/ 1340956 w 1728470"/>
              <a:gd name="T45" fmla="*/ 23689 h 289559"/>
              <a:gd name="T46" fmla="*/ 1397779 w 1728470"/>
              <a:gd name="T47" fmla="*/ 30483 h 289559"/>
              <a:gd name="T48" fmla="*/ 1451024 w 1728470"/>
              <a:gd name="T49" fmla="*/ 37999 h 289559"/>
              <a:gd name="T50" fmla="*/ 1500429 w 1728470"/>
              <a:gd name="T51" fmla="*/ 46197 h 289559"/>
              <a:gd name="T52" fmla="*/ 1545734 w 1728470"/>
              <a:gd name="T53" fmla="*/ 55032 h 289559"/>
              <a:gd name="T54" fmla="*/ 1586684 w 1728470"/>
              <a:gd name="T55" fmla="*/ 64463 h 289559"/>
              <a:gd name="T56" fmla="*/ 1654465 w 1728470"/>
              <a:gd name="T57" fmla="*/ 84935 h 289559"/>
              <a:gd name="T58" fmla="*/ 1701702 w 1728470"/>
              <a:gd name="T59" fmla="*/ 107271 h 289559"/>
              <a:gd name="T60" fmla="*/ 1729487 w 1728470"/>
              <a:gd name="T61" fmla="*/ 143515 h 289559"/>
              <a:gd name="T62" fmla="*/ 1726313 w 1728470"/>
              <a:gd name="T63" fmla="*/ 155906 h 289559"/>
              <a:gd name="T64" fmla="*/ 1680781 w 1728470"/>
              <a:gd name="T65" fmla="*/ 191142 h 289559"/>
              <a:gd name="T66" fmla="*/ 1623013 w 1728470"/>
              <a:gd name="T67" fmla="*/ 212585 h 289559"/>
              <a:gd name="T68" fmla="*/ 1545734 w 1728470"/>
              <a:gd name="T69" fmla="*/ 232000 h 289559"/>
              <a:gd name="T70" fmla="*/ 1500429 w 1728470"/>
              <a:gd name="T71" fmla="*/ 240833 h 289559"/>
              <a:gd name="T72" fmla="*/ 1451024 w 1728470"/>
              <a:gd name="T73" fmla="*/ 249031 h 289559"/>
              <a:gd name="T74" fmla="*/ 1397779 w 1728470"/>
              <a:gd name="T75" fmla="*/ 256549 h 289559"/>
              <a:gd name="T76" fmla="*/ 1340956 w 1728470"/>
              <a:gd name="T77" fmla="*/ 263343 h 289559"/>
              <a:gd name="T78" fmla="*/ 1280812 w 1728470"/>
              <a:gd name="T79" fmla="*/ 269370 h 289559"/>
              <a:gd name="T80" fmla="*/ 1217604 w 1728470"/>
              <a:gd name="T81" fmla="*/ 274587 h 289559"/>
              <a:gd name="T82" fmla="*/ 1151598 w 1728470"/>
              <a:gd name="T83" fmla="*/ 278954 h 289559"/>
              <a:gd name="T84" fmla="*/ 1083047 w 1728470"/>
              <a:gd name="T85" fmla="*/ 282423 h 289559"/>
              <a:gd name="T86" fmla="*/ 1012216 w 1728470"/>
              <a:gd name="T87" fmla="*/ 284955 h 289559"/>
              <a:gd name="T88" fmla="*/ 939363 w 1728470"/>
              <a:gd name="T89" fmla="*/ 286505 h 289559"/>
              <a:gd name="T90" fmla="*/ 864743 w 1728470"/>
              <a:gd name="T91" fmla="*/ 287032 h 289559"/>
              <a:gd name="T92" fmla="*/ 790130 w 1728470"/>
              <a:gd name="T93" fmla="*/ 286505 h 289559"/>
              <a:gd name="T94" fmla="*/ 717281 w 1728470"/>
              <a:gd name="T95" fmla="*/ 284955 h 289559"/>
              <a:gd name="T96" fmla="*/ 646453 w 1728470"/>
              <a:gd name="T97" fmla="*/ 282423 h 289559"/>
              <a:gd name="T98" fmla="*/ 577904 w 1728470"/>
              <a:gd name="T99" fmla="*/ 278954 h 289559"/>
              <a:gd name="T100" fmla="*/ 511899 w 1728470"/>
              <a:gd name="T101" fmla="*/ 274587 h 289559"/>
              <a:gd name="T102" fmla="*/ 448694 w 1728470"/>
              <a:gd name="T103" fmla="*/ 269370 h 289559"/>
              <a:gd name="T104" fmla="*/ 388548 w 1728470"/>
              <a:gd name="T105" fmla="*/ 263343 h 289559"/>
              <a:gd name="T106" fmla="*/ 331724 w 1728470"/>
              <a:gd name="T107" fmla="*/ 256549 h 289559"/>
              <a:gd name="T108" fmla="*/ 278478 w 1728470"/>
              <a:gd name="T109" fmla="*/ 249031 h 289559"/>
              <a:gd name="T110" fmla="*/ 229072 w 1728470"/>
              <a:gd name="T111" fmla="*/ 240833 h 289559"/>
              <a:gd name="T112" fmla="*/ 183765 w 1728470"/>
              <a:gd name="T113" fmla="*/ 232000 h 289559"/>
              <a:gd name="T114" fmla="*/ 142813 w 1728470"/>
              <a:gd name="T115" fmla="*/ 222569 h 289559"/>
              <a:gd name="T116" fmla="*/ 75028 w 1728470"/>
              <a:gd name="T117" fmla="*/ 202098 h 289559"/>
              <a:gd name="T118" fmla="*/ 27788 w 1728470"/>
              <a:gd name="T119" fmla="*/ 179762 h 289559"/>
              <a:gd name="T120" fmla="*/ 0 w 1728470"/>
              <a:gd name="T121" fmla="*/ 143515 h 2895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28470"/>
              <a:gd name="T184" fmla="*/ 0 h 289559"/>
              <a:gd name="T185" fmla="*/ 1728470 w 1728470"/>
              <a:gd name="T186" fmla="*/ 289559 h 2895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28470" h="289559">
                <a:moveTo>
                  <a:pt x="0" y="144779"/>
                </a:moveTo>
                <a:lnTo>
                  <a:pt x="27768" y="108215"/>
                </a:lnTo>
                <a:lnTo>
                  <a:pt x="74972" y="85683"/>
                </a:lnTo>
                <a:lnTo>
                  <a:pt x="142709" y="65030"/>
                </a:lnTo>
                <a:lnTo>
                  <a:pt x="183629" y="55517"/>
                </a:lnTo>
                <a:lnTo>
                  <a:pt x="228904" y="46604"/>
                </a:lnTo>
                <a:lnTo>
                  <a:pt x="278274" y="38334"/>
                </a:lnTo>
                <a:lnTo>
                  <a:pt x="331480" y="30751"/>
                </a:lnTo>
                <a:lnTo>
                  <a:pt x="388264" y="23897"/>
                </a:lnTo>
                <a:lnTo>
                  <a:pt x="448364" y="17817"/>
                </a:lnTo>
                <a:lnTo>
                  <a:pt x="511523" y="12553"/>
                </a:lnTo>
                <a:lnTo>
                  <a:pt x="577480" y="8149"/>
                </a:lnTo>
                <a:lnTo>
                  <a:pt x="645977" y="4649"/>
                </a:lnTo>
                <a:lnTo>
                  <a:pt x="716753" y="2095"/>
                </a:lnTo>
                <a:lnTo>
                  <a:pt x="789550" y="531"/>
                </a:lnTo>
                <a:lnTo>
                  <a:pt x="864107" y="0"/>
                </a:lnTo>
                <a:lnTo>
                  <a:pt x="938671" y="531"/>
                </a:lnTo>
                <a:lnTo>
                  <a:pt x="1011472" y="2095"/>
                </a:lnTo>
                <a:lnTo>
                  <a:pt x="1082251" y="4649"/>
                </a:lnTo>
                <a:lnTo>
                  <a:pt x="1150750" y="8149"/>
                </a:lnTo>
                <a:lnTo>
                  <a:pt x="1216708" y="12553"/>
                </a:lnTo>
                <a:lnTo>
                  <a:pt x="1279868" y="17817"/>
                </a:lnTo>
                <a:lnTo>
                  <a:pt x="1339968" y="23897"/>
                </a:lnTo>
                <a:lnTo>
                  <a:pt x="1396751" y="30751"/>
                </a:lnTo>
                <a:lnTo>
                  <a:pt x="1449956" y="38334"/>
                </a:lnTo>
                <a:lnTo>
                  <a:pt x="1499325" y="46604"/>
                </a:lnTo>
                <a:lnTo>
                  <a:pt x="1544598" y="55517"/>
                </a:lnTo>
                <a:lnTo>
                  <a:pt x="1585516" y="65030"/>
                </a:lnTo>
                <a:lnTo>
                  <a:pt x="1653249" y="85683"/>
                </a:lnTo>
                <a:lnTo>
                  <a:pt x="1700450" y="108215"/>
                </a:lnTo>
                <a:lnTo>
                  <a:pt x="1728215" y="144779"/>
                </a:lnTo>
                <a:lnTo>
                  <a:pt x="1725044" y="157279"/>
                </a:lnTo>
                <a:lnTo>
                  <a:pt x="1679545" y="192824"/>
                </a:lnTo>
                <a:lnTo>
                  <a:pt x="1621819" y="214459"/>
                </a:lnTo>
                <a:lnTo>
                  <a:pt x="1544598" y="234042"/>
                </a:lnTo>
                <a:lnTo>
                  <a:pt x="1499325" y="242955"/>
                </a:lnTo>
                <a:lnTo>
                  <a:pt x="1449956" y="251225"/>
                </a:lnTo>
                <a:lnTo>
                  <a:pt x="1396751" y="258808"/>
                </a:lnTo>
                <a:lnTo>
                  <a:pt x="1339968" y="265662"/>
                </a:lnTo>
                <a:lnTo>
                  <a:pt x="1279868" y="271742"/>
                </a:lnTo>
                <a:lnTo>
                  <a:pt x="1216708" y="277006"/>
                </a:lnTo>
                <a:lnTo>
                  <a:pt x="1150750" y="281410"/>
                </a:lnTo>
                <a:lnTo>
                  <a:pt x="1082251" y="284910"/>
                </a:lnTo>
                <a:lnTo>
                  <a:pt x="1011472" y="287464"/>
                </a:lnTo>
                <a:lnTo>
                  <a:pt x="938671" y="289028"/>
                </a:lnTo>
                <a:lnTo>
                  <a:pt x="864107" y="289560"/>
                </a:lnTo>
                <a:lnTo>
                  <a:pt x="789550" y="289028"/>
                </a:lnTo>
                <a:lnTo>
                  <a:pt x="716753" y="287464"/>
                </a:lnTo>
                <a:lnTo>
                  <a:pt x="645977" y="284910"/>
                </a:lnTo>
                <a:lnTo>
                  <a:pt x="577480" y="281410"/>
                </a:lnTo>
                <a:lnTo>
                  <a:pt x="511523" y="277006"/>
                </a:lnTo>
                <a:lnTo>
                  <a:pt x="448364" y="271742"/>
                </a:lnTo>
                <a:lnTo>
                  <a:pt x="388264" y="265662"/>
                </a:lnTo>
                <a:lnTo>
                  <a:pt x="331480" y="258808"/>
                </a:lnTo>
                <a:lnTo>
                  <a:pt x="278274" y="251225"/>
                </a:lnTo>
                <a:lnTo>
                  <a:pt x="228904" y="242955"/>
                </a:lnTo>
                <a:lnTo>
                  <a:pt x="183629" y="234042"/>
                </a:lnTo>
                <a:lnTo>
                  <a:pt x="142709" y="224529"/>
                </a:lnTo>
                <a:lnTo>
                  <a:pt x="74972" y="203876"/>
                </a:lnTo>
                <a:lnTo>
                  <a:pt x="27768" y="181344"/>
                </a:lnTo>
                <a:lnTo>
                  <a:pt x="0" y="144779"/>
                </a:lnTo>
                <a:close/>
              </a:path>
            </a:pathLst>
          </a:custGeom>
          <a:noFill/>
          <a:ln w="9144">
            <a:solidFill>
              <a:srgbClr val="F041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0" name="object 10"/>
          <p:cNvSpPr>
            <a:spLocks noChangeArrowheads="1"/>
          </p:cNvSpPr>
          <p:nvPr/>
        </p:nvSpPr>
        <p:spPr bwMode="auto">
          <a:xfrm>
            <a:off x="3654425" y="822325"/>
            <a:ext cx="1830388" cy="4191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1" name="object 11"/>
          <p:cNvSpPr>
            <a:spLocks noChangeArrowheads="1"/>
          </p:cNvSpPr>
          <p:nvPr/>
        </p:nvSpPr>
        <p:spPr bwMode="auto">
          <a:xfrm>
            <a:off x="3708400" y="836613"/>
            <a:ext cx="1727200" cy="2889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2" name="object 12"/>
          <p:cNvSpPr>
            <a:spLocks/>
          </p:cNvSpPr>
          <p:nvPr/>
        </p:nvSpPr>
        <p:spPr bwMode="auto">
          <a:xfrm>
            <a:off x="3708400" y="836613"/>
            <a:ext cx="1727200" cy="288925"/>
          </a:xfrm>
          <a:custGeom>
            <a:avLst/>
            <a:gdLst>
              <a:gd name="T0" fmla="*/ 0 w 1728470"/>
              <a:gd name="T1" fmla="*/ 143515 h 289559"/>
              <a:gd name="T2" fmla="*/ 27685 w 1728470"/>
              <a:gd name="T3" fmla="*/ 107271 h 289559"/>
              <a:gd name="T4" fmla="*/ 74746 w 1728470"/>
              <a:gd name="T5" fmla="*/ 84935 h 289559"/>
              <a:gd name="T6" fmla="*/ 142279 w 1728470"/>
              <a:gd name="T7" fmla="*/ 64463 h 289559"/>
              <a:gd name="T8" fmla="*/ 183077 w 1728470"/>
              <a:gd name="T9" fmla="*/ 55032 h 289559"/>
              <a:gd name="T10" fmla="*/ 228218 w 1728470"/>
              <a:gd name="T11" fmla="*/ 46197 h 289559"/>
              <a:gd name="T12" fmla="*/ 277443 w 1728470"/>
              <a:gd name="T13" fmla="*/ 37999 h 289559"/>
              <a:gd name="T14" fmla="*/ 330491 w 1728470"/>
              <a:gd name="T15" fmla="*/ 30483 h 289559"/>
              <a:gd name="T16" fmla="*/ 387107 w 1728470"/>
              <a:gd name="T17" fmla="*/ 23689 h 289559"/>
              <a:gd name="T18" fmla="*/ 447031 w 1728470"/>
              <a:gd name="T19" fmla="*/ 17661 h 289559"/>
              <a:gd name="T20" fmla="*/ 510005 w 1728470"/>
              <a:gd name="T21" fmla="*/ 12445 h 289559"/>
              <a:gd name="T22" fmla="*/ 575770 w 1728470"/>
              <a:gd name="T23" fmla="*/ 8077 h 289559"/>
              <a:gd name="T24" fmla="*/ 644067 w 1728470"/>
              <a:gd name="T25" fmla="*/ 4609 h 289559"/>
              <a:gd name="T26" fmla="*/ 714639 w 1728470"/>
              <a:gd name="T27" fmla="*/ 2075 h 289559"/>
              <a:gd name="T28" fmla="*/ 787226 w 1728470"/>
              <a:gd name="T29" fmla="*/ 527 h 289559"/>
              <a:gd name="T30" fmla="*/ 861571 w 1728470"/>
              <a:gd name="T31" fmla="*/ 0 h 289559"/>
              <a:gd name="T32" fmla="*/ 935915 w 1728470"/>
              <a:gd name="T33" fmla="*/ 527 h 289559"/>
              <a:gd name="T34" fmla="*/ 1008502 w 1728470"/>
              <a:gd name="T35" fmla="*/ 2075 h 289559"/>
              <a:gd name="T36" fmla="*/ 1079075 w 1728470"/>
              <a:gd name="T37" fmla="*/ 4609 h 289559"/>
              <a:gd name="T38" fmla="*/ 1147373 w 1728470"/>
              <a:gd name="T39" fmla="*/ 8077 h 289559"/>
              <a:gd name="T40" fmla="*/ 1213136 w 1728470"/>
              <a:gd name="T41" fmla="*/ 12445 h 289559"/>
              <a:gd name="T42" fmla="*/ 1276111 w 1728470"/>
              <a:gd name="T43" fmla="*/ 17661 h 289559"/>
              <a:gd name="T44" fmla="*/ 1336035 w 1728470"/>
              <a:gd name="T45" fmla="*/ 23689 h 289559"/>
              <a:gd name="T46" fmla="*/ 1392651 w 1728470"/>
              <a:gd name="T47" fmla="*/ 30483 h 289559"/>
              <a:gd name="T48" fmla="*/ 1445700 w 1728470"/>
              <a:gd name="T49" fmla="*/ 37999 h 289559"/>
              <a:gd name="T50" fmla="*/ 1494923 w 1728470"/>
              <a:gd name="T51" fmla="*/ 46197 h 289559"/>
              <a:gd name="T52" fmla="*/ 1540064 w 1728470"/>
              <a:gd name="T53" fmla="*/ 55032 h 289559"/>
              <a:gd name="T54" fmla="*/ 1580862 w 1728470"/>
              <a:gd name="T55" fmla="*/ 64463 h 289559"/>
              <a:gd name="T56" fmla="*/ 1648395 w 1728470"/>
              <a:gd name="T57" fmla="*/ 84935 h 289559"/>
              <a:gd name="T58" fmla="*/ 1695458 w 1728470"/>
              <a:gd name="T59" fmla="*/ 107271 h 289559"/>
              <a:gd name="T60" fmla="*/ 1723142 w 1728470"/>
              <a:gd name="T61" fmla="*/ 143515 h 289559"/>
              <a:gd name="T62" fmla="*/ 1719979 w 1728470"/>
              <a:gd name="T63" fmla="*/ 155906 h 289559"/>
              <a:gd name="T64" fmla="*/ 1674615 w 1728470"/>
              <a:gd name="T65" fmla="*/ 191142 h 289559"/>
              <a:gd name="T66" fmla="*/ 1617057 w 1728470"/>
              <a:gd name="T67" fmla="*/ 212585 h 289559"/>
              <a:gd name="T68" fmla="*/ 1540064 w 1728470"/>
              <a:gd name="T69" fmla="*/ 232000 h 289559"/>
              <a:gd name="T70" fmla="*/ 1494923 w 1728470"/>
              <a:gd name="T71" fmla="*/ 240833 h 289559"/>
              <a:gd name="T72" fmla="*/ 1445700 w 1728470"/>
              <a:gd name="T73" fmla="*/ 249031 h 289559"/>
              <a:gd name="T74" fmla="*/ 1392651 w 1728470"/>
              <a:gd name="T75" fmla="*/ 256549 h 289559"/>
              <a:gd name="T76" fmla="*/ 1336035 w 1728470"/>
              <a:gd name="T77" fmla="*/ 263343 h 289559"/>
              <a:gd name="T78" fmla="*/ 1276111 w 1728470"/>
              <a:gd name="T79" fmla="*/ 269370 h 289559"/>
              <a:gd name="T80" fmla="*/ 1213136 w 1728470"/>
              <a:gd name="T81" fmla="*/ 274587 h 289559"/>
              <a:gd name="T82" fmla="*/ 1147373 w 1728470"/>
              <a:gd name="T83" fmla="*/ 278954 h 289559"/>
              <a:gd name="T84" fmla="*/ 1079075 w 1728470"/>
              <a:gd name="T85" fmla="*/ 282423 h 289559"/>
              <a:gd name="T86" fmla="*/ 1008502 w 1728470"/>
              <a:gd name="T87" fmla="*/ 284955 h 289559"/>
              <a:gd name="T88" fmla="*/ 935915 w 1728470"/>
              <a:gd name="T89" fmla="*/ 286505 h 289559"/>
              <a:gd name="T90" fmla="*/ 861571 w 1728470"/>
              <a:gd name="T91" fmla="*/ 287032 h 289559"/>
              <a:gd name="T92" fmla="*/ 787226 w 1728470"/>
              <a:gd name="T93" fmla="*/ 286505 h 289559"/>
              <a:gd name="T94" fmla="*/ 714639 w 1728470"/>
              <a:gd name="T95" fmla="*/ 284955 h 289559"/>
              <a:gd name="T96" fmla="*/ 644067 w 1728470"/>
              <a:gd name="T97" fmla="*/ 282423 h 289559"/>
              <a:gd name="T98" fmla="*/ 575770 w 1728470"/>
              <a:gd name="T99" fmla="*/ 278954 h 289559"/>
              <a:gd name="T100" fmla="*/ 510005 w 1728470"/>
              <a:gd name="T101" fmla="*/ 274587 h 289559"/>
              <a:gd name="T102" fmla="*/ 447031 w 1728470"/>
              <a:gd name="T103" fmla="*/ 269370 h 289559"/>
              <a:gd name="T104" fmla="*/ 387107 w 1728470"/>
              <a:gd name="T105" fmla="*/ 263343 h 289559"/>
              <a:gd name="T106" fmla="*/ 330491 w 1728470"/>
              <a:gd name="T107" fmla="*/ 256549 h 289559"/>
              <a:gd name="T108" fmla="*/ 277443 w 1728470"/>
              <a:gd name="T109" fmla="*/ 249031 h 289559"/>
              <a:gd name="T110" fmla="*/ 228218 w 1728470"/>
              <a:gd name="T111" fmla="*/ 240833 h 289559"/>
              <a:gd name="T112" fmla="*/ 183077 w 1728470"/>
              <a:gd name="T113" fmla="*/ 232000 h 289559"/>
              <a:gd name="T114" fmla="*/ 142279 w 1728470"/>
              <a:gd name="T115" fmla="*/ 222569 h 289559"/>
              <a:gd name="T116" fmla="*/ 74746 w 1728470"/>
              <a:gd name="T117" fmla="*/ 202098 h 289559"/>
              <a:gd name="T118" fmla="*/ 27685 w 1728470"/>
              <a:gd name="T119" fmla="*/ 179762 h 289559"/>
              <a:gd name="T120" fmla="*/ 0 w 1728470"/>
              <a:gd name="T121" fmla="*/ 143515 h 2895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28470"/>
              <a:gd name="T184" fmla="*/ 0 h 289559"/>
              <a:gd name="T185" fmla="*/ 1728470 w 1728470"/>
              <a:gd name="T186" fmla="*/ 289559 h 2895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28470" h="289559">
                <a:moveTo>
                  <a:pt x="0" y="144779"/>
                </a:moveTo>
                <a:lnTo>
                  <a:pt x="27765" y="108215"/>
                </a:lnTo>
                <a:lnTo>
                  <a:pt x="74966" y="85683"/>
                </a:lnTo>
                <a:lnTo>
                  <a:pt x="142699" y="65030"/>
                </a:lnTo>
                <a:lnTo>
                  <a:pt x="183617" y="55517"/>
                </a:lnTo>
                <a:lnTo>
                  <a:pt x="228890" y="46604"/>
                </a:lnTo>
                <a:lnTo>
                  <a:pt x="278259" y="38334"/>
                </a:lnTo>
                <a:lnTo>
                  <a:pt x="331464" y="30751"/>
                </a:lnTo>
                <a:lnTo>
                  <a:pt x="388247" y="23897"/>
                </a:lnTo>
                <a:lnTo>
                  <a:pt x="448347" y="17817"/>
                </a:lnTo>
                <a:lnTo>
                  <a:pt x="511507" y="12553"/>
                </a:lnTo>
                <a:lnTo>
                  <a:pt x="577465" y="8149"/>
                </a:lnTo>
                <a:lnTo>
                  <a:pt x="645964" y="4649"/>
                </a:lnTo>
                <a:lnTo>
                  <a:pt x="716743" y="2095"/>
                </a:lnTo>
                <a:lnTo>
                  <a:pt x="789544" y="531"/>
                </a:lnTo>
                <a:lnTo>
                  <a:pt x="864108" y="0"/>
                </a:lnTo>
                <a:lnTo>
                  <a:pt x="938671" y="531"/>
                </a:lnTo>
                <a:lnTo>
                  <a:pt x="1011472" y="2095"/>
                </a:lnTo>
                <a:lnTo>
                  <a:pt x="1082251" y="4649"/>
                </a:lnTo>
                <a:lnTo>
                  <a:pt x="1150750" y="8149"/>
                </a:lnTo>
                <a:lnTo>
                  <a:pt x="1216708" y="12553"/>
                </a:lnTo>
                <a:lnTo>
                  <a:pt x="1279868" y="17817"/>
                </a:lnTo>
                <a:lnTo>
                  <a:pt x="1339968" y="23897"/>
                </a:lnTo>
                <a:lnTo>
                  <a:pt x="1396751" y="30751"/>
                </a:lnTo>
                <a:lnTo>
                  <a:pt x="1449956" y="38334"/>
                </a:lnTo>
                <a:lnTo>
                  <a:pt x="1499325" y="46604"/>
                </a:lnTo>
                <a:lnTo>
                  <a:pt x="1544598" y="55517"/>
                </a:lnTo>
                <a:lnTo>
                  <a:pt x="1585516" y="65030"/>
                </a:lnTo>
                <a:lnTo>
                  <a:pt x="1653249" y="85683"/>
                </a:lnTo>
                <a:lnTo>
                  <a:pt x="1700450" y="108215"/>
                </a:lnTo>
                <a:lnTo>
                  <a:pt x="1728216" y="144779"/>
                </a:lnTo>
                <a:lnTo>
                  <a:pt x="1725044" y="157279"/>
                </a:lnTo>
                <a:lnTo>
                  <a:pt x="1679545" y="192824"/>
                </a:lnTo>
                <a:lnTo>
                  <a:pt x="1621819" y="214459"/>
                </a:lnTo>
                <a:lnTo>
                  <a:pt x="1544598" y="234042"/>
                </a:lnTo>
                <a:lnTo>
                  <a:pt x="1499325" y="242955"/>
                </a:lnTo>
                <a:lnTo>
                  <a:pt x="1449956" y="251225"/>
                </a:lnTo>
                <a:lnTo>
                  <a:pt x="1396751" y="258808"/>
                </a:lnTo>
                <a:lnTo>
                  <a:pt x="1339968" y="265662"/>
                </a:lnTo>
                <a:lnTo>
                  <a:pt x="1279868" y="271742"/>
                </a:lnTo>
                <a:lnTo>
                  <a:pt x="1216708" y="277006"/>
                </a:lnTo>
                <a:lnTo>
                  <a:pt x="1150750" y="281410"/>
                </a:lnTo>
                <a:lnTo>
                  <a:pt x="1082251" y="284910"/>
                </a:lnTo>
                <a:lnTo>
                  <a:pt x="1011472" y="287464"/>
                </a:lnTo>
                <a:lnTo>
                  <a:pt x="938671" y="289028"/>
                </a:lnTo>
                <a:lnTo>
                  <a:pt x="864108" y="289560"/>
                </a:lnTo>
                <a:lnTo>
                  <a:pt x="789544" y="289028"/>
                </a:lnTo>
                <a:lnTo>
                  <a:pt x="716743" y="287464"/>
                </a:lnTo>
                <a:lnTo>
                  <a:pt x="645964" y="284910"/>
                </a:lnTo>
                <a:lnTo>
                  <a:pt x="577465" y="281410"/>
                </a:lnTo>
                <a:lnTo>
                  <a:pt x="511507" y="277006"/>
                </a:lnTo>
                <a:lnTo>
                  <a:pt x="448347" y="271742"/>
                </a:lnTo>
                <a:lnTo>
                  <a:pt x="388247" y="265662"/>
                </a:lnTo>
                <a:lnTo>
                  <a:pt x="331464" y="258808"/>
                </a:lnTo>
                <a:lnTo>
                  <a:pt x="278259" y="251225"/>
                </a:lnTo>
                <a:lnTo>
                  <a:pt x="228890" y="242955"/>
                </a:lnTo>
                <a:lnTo>
                  <a:pt x="183617" y="234042"/>
                </a:lnTo>
                <a:lnTo>
                  <a:pt x="142699" y="224529"/>
                </a:lnTo>
                <a:lnTo>
                  <a:pt x="74966" y="203876"/>
                </a:lnTo>
                <a:lnTo>
                  <a:pt x="27765" y="181344"/>
                </a:lnTo>
                <a:lnTo>
                  <a:pt x="0" y="144779"/>
                </a:lnTo>
                <a:close/>
              </a:path>
            </a:pathLst>
          </a:custGeom>
          <a:noFill/>
          <a:ln w="9144">
            <a:solidFill>
              <a:srgbClr val="F041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3" name="object 13"/>
          <p:cNvSpPr>
            <a:spLocks noChangeArrowheads="1"/>
          </p:cNvSpPr>
          <p:nvPr/>
        </p:nvSpPr>
        <p:spPr bwMode="auto">
          <a:xfrm>
            <a:off x="6389688" y="822325"/>
            <a:ext cx="1831975" cy="4191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4" name="object 14"/>
          <p:cNvSpPr>
            <a:spLocks noChangeArrowheads="1"/>
          </p:cNvSpPr>
          <p:nvPr/>
        </p:nvSpPr>
        <p:spPr bwMode="auto">
          <a:xfrm>
            <a:off x="6443663" y="836613"/>
            <a:ext cx="1728787" cy="2889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5" name="object 15"/>
          <p:cNvSpPr>
            <a:spLocks/>
          </p:cNvSpPr>
          <p:nvPr/>
        </p:nvSpPr>
        <p:spPr bwMode="auto">
          <a:xfrm>
            <a:off x="6443663" y="836613"/>
            <a:ext cx="1728787" cy="288925"/>
          </a:xfrm>
          <a:custGeom>
            <a:avLst/>
            <a:gdLst>
              <a:gd name="T0" fmla="*/ 0 w 1729740"/>
              <a:gd name="T1" fmla="*/ 143515 h 289559"/>
              <a:gd name="T2" fmla="*/ 27732 w 1729740"/>
              <a:gd name="T3" fmla="*/ 107271 h 289559"/>
              <a:gd name="T4" fmla="*/ 74875 w 1729740"/>
              <a:gd name="T5" fmla="*/ 84935 h 289559"/>
              <a:gd name="T6" fmla="*/ 142519 w 1729740"/>
              <a:gd name="T7" fmla="*/ 64463 h 289559"/>
              <a:gd name="T8" fmla="*/ 183387 w 1729740"/>
              <a:gd name="T9" fmla="*/ 55032 h 289559"/>
              <a:gd name="T10" fmla="*/ 228602 w 1729740"/>
              <a:gd name="T11" fmla="*/ 46197 h 289559"/>
              <a:gd name="T12" fmla="*/ 277908 w 1729740"/>
              <a:gd name="T13" fmla="*/ 37999 h 289559"/>
              <a:gd name="T14" fmla="*/ 331042 w 1729740"/>
              <a:gd name="T15" fmla="*/ 30483 h 289559"/>
              <a:gd name="T16" fmla="*/ 387751 w 1729740"/>
              <a:gd name="T17" fmla="*/ 23689 h 289559"/>
              <a:gd name="T18" fmla="*/ 447773 w 1729740"/>
              <a:gd name="T19" fmla="*/ 17661 h 289559"/>
              <a:gd name="T20" fmla="*/ 510847 w 1729740"/>
              <a:gd name="T21" fmla="*/ 12445 h 289559"/>
              <a:gd name="T22" fmla="*/ 576718 w 1729740"/>
              <a:gd name="T23" fmla="*/ 8077 h 289559"/>
              <a:gd name="T24" fmla="*/ 645123 w 1729740"/>
              <a:gd name="T25" fmla="*/ 4609 h 289559"/>
              <a:gd name="T26" fmla="*/ 715806 w 1729740"/>
              <a:gd name="T27" fmla="*/ 2075 h 289559"/>
              <a:gd name="T28" fmla="*/ 788506 w 1729740"/>
              <a:gd name="T29" fmla="*/ 527 h 289559"/>
              <a:gd name="T30" fmla="*/ 862966 w 1729740"/>
              <a:gd name="T31" fmla="*/ 0 h 289559"/>
              <a:gd name="T32" fmla="*/ 937424 w 1729740"/>
              <a:gd name="T33" fmla="*/ 527 h 289559"/>
              <a:gd name="T34" fmla="*/ 1010124 w 1729740"/>
              <a:gd name="T35" fmla="*/ 2075 h 289559"/>
              <a:gd name="T36" fmla="*/ 1080807 w 1729740"/>
              <a:gd name="T37" fmla="*/ 4609 h 289559"/>
              <a:gd name="T38" fmla="*/ 1149214 w 1729740"/>
              <a:gd name="T39" fmla="*/ 8077 h 289559"/>
              <a:gd name="T40" fmla="*/ 1215083 w 1729740"/>
              <a:gd name="T41" fmla="*/ 12445 h 289559"/>
              <a:gd name="T42" fmla="*/ 1278158 w 1729740"/>
              <a:gd name="T43" fmla="*/ 17661 h 289559"/>
              <a:gd name="T44" fmla="*/ 1338179 w 1729740"/>
              <a:gd name="T45" fmla="*/ 23689 h 289559"/>
              <a:gd name="T46" fmla="*/ 1394888 w 1729740"/>
              <a:gd name="T47" fmla="*/ 30483 h 289559"/>
              <a:gd name="T48" fmla="*/ 1448024 w 1729740"/>
              <a:gd name="T49" fmla="*/ 37999 h 289559"/>
              <a:gd name="T50" fmla="*/ 1497329 w 1729740"/>
              <a:gd name="T51" fmla="*/ 46197 h 289559"/>
              <a:gd name="T52" fmla="*/ 1542544 w 1729740"/>
              <a:gd name="T53" fmla="*/ 55032 h 289559"/>
              <a:gd name="T54" fmla="*/ 1583410 w 1729740"/>
              <a:gd name="T55" fmla="*/ 64463 h 289559"/>
              <a:gd name="T56" fmla="*/ 1651056 w 1729740"/>
              <a:gd name="T57" fmla="*/ 84935 h 289559"/>
              <a:gd name="T58" fmla="*/ 1698199 w 1729740"/>
              <a:gd name="T59" fmla="*/ 107271 h 289559"/>
              <a:gd name="T60" fmla="*/ 1725931 w 1729740"/>
              <a:gd name="T61" fmla="*/ 143515 h 289559"/>
              <a:gd name="T62" fmla="*/ 1722763 w 1729740"/>
              <a:gd name="T63" fmla="*/ 155906 h 289559"/>
              <a:gd name="T64" fmla="*/ 1677320 w 1729740"/>
              <a:gd name="T65" fmla="*/ 191142 h 289559"/>
              <a:gd name="T66" fmla="*/ 1619667 w 1729740"/>
              <a:gd name="T67" fmla="*/ 212585 h 289559"/>
              <a:gd name="T68" fmla="*/ 1542544 w 1729740"/>
              <a:gd name="T69" fmla="*/ 232000 h 289559"/>
              <a:gd name="T70" fmla="*/ 1497329 w 1729740"/>
              <a:gd name="T71" fmla="*/ 240833 h 289559"/>
              <a:gd name="T72" fmla="*/ 1448024 w 1729740"/>
              <a:gd name="T73" fmla="*/ 249031 h 289559"/>
              <a:gd name="T74" fmla="*/ 1394888 w 1729740"/>
              <a:gd name="T75" fmla="*/ 256549 h 289559"/>
              <a:gd name="T76" fmla="*/ 1338179 w 1729740"/>
              <a:gd name="T77" fmla="*/ 263343 h 289559"/>
              <a:gd name="T78" fmla="*/ 1278158 w 1729740"/>
              <a:gd name="T79" fmla="*/ 269370 h 289559"/>
              <a:gd name="T80" fmla="*/ 1215083 w 1729740"/>
              <a:gd name="T81" fmla="*/ 274587 h 289559"/>
              <a:gd name="T82" fmla="*/ 1149214 w 1729740"/>
              <a:gd name="T83" fmla="*/ 278954 h 289559"/>
              <a:gd name="T84" fmla="*/ 1080807 w 1729740"/>
              <a:gd name="T85" fmla="*/ 282423 h 289559"/>
              <a:gd name="T86" fmla="*/ 1010124 w 1729740"/>
              <a:gd name="T87" fmla="*/ 284955 h 289559"/>
              <a:gd name="T88" fmla="*/ 937424 w 1729740"/>
              <a:gd name="T89" fmla="*/ 286505 h 289559"/>
              <a:gd name="T90" fmla="*/ 862966 w 1729740"/>
              <a:gd name="T91" fmla="*/ 287032 h 289559"/>
              <a:gd name="T92" fmla="*/ 788506 w 1729740"/>
              <a:gd name="T93" fmla="*/ 286505 h 289559"/>
              <a:gd name="T94" fmla="*/ 715806 w 1729740"/>
              <a:gd name="T95" fmla="*/ 284955 h 289559"/>
              <a:gd name="T96" fmla="*/ 645123 w 1729740"/>
              <a:gd name="T97" fmla="*/ 282423 h 289559"/>
              <a:gd name="T98" fmla="*/ 576718 w 1729740"/>
              <a:gd name="T99" fmla="*/ 278954 h 289559"/>
              <a:gd name="T100" fmla="*/ 510847 w 1729740"/>
              <a:gd name="T101" fmla="*/ 274587 h 289559"/>
              <a:gd name="T102" fmla="*/ 447773 w 1729740"/>
              <a:gd name="T103" fmla="*/ 269370 h 289559"/>
              <a:gd name="T104" fmla="*/ 387751 w 1729740"/>
              <a:gd name="T105" fmla="*/ 263343 h 289559"/>
              <a:gd name="T106" fmla="*/ 331042 w 1729740"/>
              <a:gd name="T107" fmla="*/ 256549 h 289559"/>
              <a:gd name="T108" fmla="*/ 277908 w 1729740"/>
              <a:gd name="T109" fmla="*/ 249031 h 289559"/>
              <a:gd name="T110" fmla="*/ 228602 w 1729740"/>
              <a:gd name="T111" fmla="*/ 240833 h 289559"/>
              <a:gd name="T112" fmla="*/ 183387 w 1729740"/>
              <a:gd name="T113" fmla="*/ 232000 h 289559"/>
              <a:gd name="T114" fmla="*/ 142519 w 1729740"/>
              <a:gd name="T115" fmla="*/ 222569 h 289559"/>
              <a:gd name="T116" fmla="*/ 74875 w 1729740"/>
              <a:gd name="T117" fmla="*/ 202098 h 289559"/>
              <a:gd name="T118" fmla="*/ 27732 w 1729740"/>
              <a:gd name="T119" fmla="*/ 179762 h 289559"/>
              <a:gd name="T120" fmla="*/ 0 w 1729740"/>
              <a:gd name="T121" fmla="*/ 143515 h 2895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29740"/>
              <a:gd name="T184" fmla="*/ 0 h 289559"/>
              <a:gd name="T185" fmla="*/ 1729740 w 1729740"/>
              <a:gd name="T186" fmla="*/ 289559 h 2895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29740" h="289559">
                <a:moveTo>
                  <a:pt x="0" y="144779"/>
                </a:moveTo>
                <a:lnTo>
                  <a:pt x="27792" y="108215"/>
                </a:lnTo>
                <a:lnTo>
                  <a:pt x="75039" y="85683"/>
                </a:lnTo>
                <a:lnTo>
                  <a:pt x="142835" y="65030"/>
                </a:lnTo>
                <a:lnTo>
                  <a:pt x="183791" y="55517"/>
                </a:lnTo>
                <a:lnTo>
                  <a:pt x="229106" y="46604"/>
                </a:lnTo>
                <a:lnTo>
                  <a:pt x="278520" y="38334"/>
                </a:lnTo>
                <a:lnTo>
                  <a:pt x="331773" y="30751"/>
                </a:lnTo>
                <a:lnTo>
                  <a:pt x="388607" y="23897"/>
                </a:lnTo>
                <a:lnTo>
                  <a:pt x="448761" y="17817"/>
                </a:lnTo>
                <a:lnTo>
                  <a:pt x="511975" y="12553"/>
                </a:lnTo>
                <a:lnTo>
                  <a:pt x="577990" y="8149"/>
                </a:lnTo>
                <a:lnTo>
                  <a:pt x="646547" y="4649"/>
                </a:lnTo>
                <a:lnTo>
                  <a:pt x="717386" y="2095"/>
                </a:lnTo>
                <a:lnTo>
                  <a:pt x="790246" y="531"/>
                </a:lnTo>
                <a:lnTo>
                  <a:pt x="864870" y="0"/>
                </a:lnTo>
                <a:lnTo>
                  <a:pt x="939493" y="531"/>
                </a:lnTo>
                <a:lnTo>
                  <a:pt x="1012353" y="2095"/>
                </a:lnTo>
                <a:lnTo>
                  <a:pt x="1083192" y="4649"/>
                </a:lnTo>
                <a:lnTo>
                  <a:pt x="1151749" y="8149"/>
                </a:lnTo>
                <a:lnTo>
                  <a:pt x="1217764" y="12553"/>
                </a:lnTo>
                <a:lnTo>
                  <a:pt x="1280978" y="17817"/>
                </a:lnTo>
                <a:lnTo>
                  <a:pt x="1341132" y="23897"/>
                </a:lnTo>
                <a:lnTo>
                  <a:pt x="1397966" y="30751"/>
                </a:lnTo>
                <a:lnTo>
                  <a:pt x="1451219" y="38334"/>
                </a:lnTo>
                <a:lnTo>
                  <a:pt x="1500633" y="46604"/>
                </a:lnTo>
                <a:lnTo>
                  <a:pt x="1545948" y="55517"/>
                </a:lnTo>
                <a:lnTo>
                  <a:pt x="1586904" y="65030"/>
                </a:lnTo>
                <a:lnTo>
                  <a:pt x="1654700" y="85683"/>
                </a:lnTo>
                <a:lnTo>
                  <a:pt x="1701947" y="108215"/>
                </a:lnTo>
                <a:lnTo>
                  <a:pt x="1729739" y="144779"/>
                </a:lnTo>
                <a:lnTo>
                  <a:pt x="1726565" y="157279"/>
                </a:lnTo>
                <a:lnTo>
                  <a:pt x="1681022" y="192824"/>
                </a:lnTo>
                <a:lnTo>
                  <a:pt x="1623241" y="214459"/>
                </a:lnTo>
                <a:lnTo>
                  <a:pt x="1545948" y="234042"/>
                </a:lnTo>
                <a:lnTo>
                  <a:pt x="1500633" y="242955"/>
                </a:lnTo>
                <a:lnTo>
                  <a:pt x="1451219" y="251225"/>
                </a:lnTo>
                <a:lnTo>
                  <a:pt x="1397966" y="258808"/>
                </a:lnTo>
                <a:lnTo>
                  <a:pt x="1341132" y="265662"/>
                </a:lnTo>
                <a:lnTo>
                  <a:pt x="1280978" y="271742"/>
                </a:lnTo>
                <a:lnTo>
                  <a:pt x="1217764" y="277006"/>
                </a:lnTo>
                <a:lnTo>
                  <a:pt x="1151749" y="281410"/>
                </a:lnTo>
                <a:lnTo>
                  <a:pt x="1083192" y="284910"/>
                </a:lnTo>
                <a:lnTo>
                  <a:pt x="1012353" y="287464"/>
                </a:lnTo>
                <a:lnTo>
                  <a:pt x="939493" y="289028"/>
                </a:lnTo>
                <a:lnTo>
                  <a:pt x="864870" y="289560"/>
                </a:lnTo>
                <a:lnTo>
                  <a:pt x="790246" y="289028"/>
                </a:lnTo>
                <a:lnTo>
                  <a:pt x="717386" y="287464"/>
                </a:lnTo>
                <a:lnTo>
                  <a:pt x="646547" y="284910"/>
                </a:lnTo>
                <a:lnTo>
                  <a:pt x="577990" y="281410"/>
                </a:lnTo>
                <a:lnTo>
                  <a:pt x="511975" y="277006"/>
                </a:lnTo>
                <a:lnTo>
                  <a:pt x="448761" y="271742"/>
                </a:lnTo>
                <a:lnTo>
                  <a:pt x="388607" y="265662"/>
                </a:lnTo>
                <a:lnTo>
                  <a:pt x="331773" y="258808"/>
                </a:lnTo>
                <a:lnTo>
                  <a:pt x="278520" y="251225"/>
                </a:lnTo>
                <a:lnTo>
                  <a:pt x="229106" y="242955"/>
                </a:lnTo>
                <a:lnTo>
                  <a:pt x="183791" y="234042"/>
                </a:lnTo>
                <a:lnTo>
                  <a:pt x="142835" y="224529"/>
                </a:lnTo>
                <a:lnTo>
                  <a:pt x="75039" y="203876"/>
                </a:lnTo>
                <a:lnTo>
                  <a:pt x="27792" y="181344"/>
                </a:lnTo>
                <a:lnTo>
                  <a:pt x="0" y="144779"/>
                </a:lnTo>
                <a:close/>
              </a:path>
            </a:pathLst>
          </a:custGeom>
          <a:noFill/>
          <a:ln w="9144">
            <a:solidFill>
              <a:srgbClr val="F041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6" name="object 16"/>
          <p:cNvSpPr txBox="1">
            <a:spLocks noChangeArrowheads="1"/>
          </p:cNvSpPr>
          <p:nvPr/>
        </p:nvSpPr>
        <p:spPr bwMode="auto">
          <a:xfrm>
            <a:off x="1163638" y="836613"/>
            <a:ext cx="684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2952750" algn="l"/>
                <a:tab pos="5694363" algn="l"/>
              </a:tabLst>
            </a:pPr>
            <a:r>
              <a:rPr lang="ru-RU"/>
              <a:t>2021</a:t>
            </a:r>
            <a:r>
              <a:rPr lang="ru-RU">
                <a:latin typeface="Georgia" pitchFamily="18" charset="0"/>
              </a:rPr>
              <a:t> год	</a:t>
            </a:r>
            <a:r>
              <a:rPr lang="ru-RU"/>
              <a:t>2022</a:t>
            </a:r>
            <a:r>
              <a:rPr lang="ru-RU">
                <a:latin typeface="Georgia" pitchFamily="18" charset="0"/>
              </a:rPr>
              <a:t> год                                 </a:t>
            </a:r>
            <a:r>
              <a:rPr lang="ru-RU"/>
              <a:t>2023</a:t>
            </a:r>
            <a:r>
              <a:rPr lang="ru-RU">
                <a:latin typeface="Georgia" pitchFamily="18" charset="0"/>
              </a:rPr>
              <a:t> год</a:t>
            </a:r>
          </a:p>
        </p:txBody>
      </p:sp>
      <p:sp>
        <p:nvSpPr>
          <p:cNvPr id="30817" name="object 18"/>
          <p:cNvSpPr txBox="1">
            <a:spLocks noChangeArrowheads="1"/>
          </p:cNvSpPr>
          <p:nvPr/>
        </p:nvSpPr>
        <p:spPr bwMode="auto">
          <a:xfrm>
            <a:off x="503238" y="2678113"/>
            <a:ext cx="2228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51577,7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тыс.рублей – всего  безвозмездных поступлений.</a:t>
            </a:r>
          </a:p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Это составляет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88,15 %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общем объеме доходов.</a:t>
            </a:r>
          </a:p>
        </p:txBody>
      </p:sp>
      <p:sp>
        <p:nvSpPr>
          <p:cNvPr id="30818" name="object 19"/>
          <p:cNvSpPr>
            <a:spLocks/>
          </p:cNvSpPr>
          <p:nvPr/>
        </p:nvSpPr>
        <p:spPr bwMode="auto">
          <a:xfrm>
            <a:off x="490538" y="3717925"/>
            <a:ext cx="947737" cy="1073150"/>
          </a:xfrm>
          <a:custGeom>
            <a:avLst/>
            <a:gdLst>
              <a:gd name="T0" fmla="*/ 0 w 948055"/>
              <a:gd name="T1" fmla="*/ 0 h 1071879"/>
              <a:gd name="T2" fmla="*/ 0 w 948055"/>
              <a:gd name="T3" fmla="*/ 600245 h 1071879"/>
              <a:gd name="T4" fmla="*/ 473327 w 948055"/>
              <a:gd name="T5" fmla="*/ 1076461 h 1071879"/>
              <a:gd name="T6" fmla="*/ 946656 w 948055"/>
              <a:gd name="T7" fmla="*/ 600245 h 1071879"/>
              <a:gd name="T8" fmla="*/ 946656 w 948055"/>
              <a:gd name="T9" fmla="*/ 476215 h 1071879"/>
              <a:gd name="T10" fmla="*/ 473327 w 948055"/>
              <a:gd name="T11" fmla="*/ 476215 h 1071879"/>
              <a:gd name="T12" fmla="*/ 0 w 948055"/>
              <a:gd name="T13" fmla="*/ 0 h 1071879"/>
              <a:gd name="T14" fmla="*/ 946656 w 948055"/>
              <a:gd name="T15" fmla="*/ 0 h 1071879"/>
              <a:gd name="T16" fmla="*/ 473327 w 948055"/>
              <a:gd name="T17" fmla="*/ 476215 h 1071879"/>
              <a:gd name="T18" fmla="*/ 946656 w 948055"/>
              <a:gd name="T19" fmla="*/ 476215 h 1071879"/>
              <a:gd name="T20" fmla="*/ 946656 w 948055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8055"/>
              <a:gd name="T34" fmla="*/ 0 h 1071879"/>
              <a:gd name="T35" fmla="*/ 948055 w 948055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8055" h="1071879">
                <a:moveTo>
                  <a:pt x="0" y="0"/>
                </a:moveTo>
                <a:lnTo>
                  <a:pt x="0" y="597407"/>
                </a:lnTo>
                <a:lnTo>
                  <a:pt x="473963" y="1071371"/>
                </a:lnTo>
                <a:lnTo>
                  <a:pt x="947928" y="597407"/>
                </a:lnTo>
                <a:lnTo>
                  <a:pt x="947928" y="473963"/>
                </a:lnTo>
                <a:lnTo>
                  <a:pt x="473963" y="473963"/>
                </a:lnTo>
                <a:lnTo>
                  <a:pt x="0" y="0"/>
                </a:lnTo>
                <a:close/>
              </a:path>
              <a:path w="948055" h="1071879">
                <a:moveTo>
                  <a:pt x="947928" y="0"/>
                </a:moveTo>
                <a:lnTo>
                  <a:pt x="473963" y="473963"/>
                </a:lnTo>
                <a:lnTo>
                  <a:pt x="947928" y="473963"/>
                </a:lnTo>
                <a:lnTo>
                  <a:pt x="947928" y="0"/>
                </a:lnTo>
                <a:close/>
              </a:path>
            </a:pathLst>
          </a:custGeom>
          <a:solidFill>
            <a:srgbClr val="12B1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9" name="object 20"/>
          <p:cNvSpPr>
            <a:spLocks/>
          </p:cNvSpPr>
          <p:nvPr/>
        </p:nvSpPr>
        <p:spPr bwMode="auto">
          <a:xfrm>
            <a:off x="490538" y="3717925"/>
            <a:ext cx="947737" cy="1073150"/>
          </a:xfrm>
          <a:custGeom>
            <a:avLst/>
            <a:gdLst>
              <a:gd name="T0" fmla="*/ 946656 w 948055"/>
              <a:gd name="T1" fmla="*/ 0 h 1071879"/>
              <a:gd name="T2" fmla="*/ 946656 w 948055"/>
              <a:gd name="T3" fmla="*/ 600245 h 1071879"/>
              <a:gd name="T4" fmla="*/ 473327 w 948055"/>
              <a:gd name="T5" fmla="*/ 1076461 h 1071879"/>
              <a:gd name="T6" fmla="*/ 0 w 948055"/>
              <a:gd name="T7" fmla="*/ 600245 h 1071879"/>
              <a:gd name="T8" fmla="*/ 0 w 948055"/>
              <a:gd name="T9" fmla="*/ 0 h 1071879"/>
              <a:gd name="T10" fmla="*/ 473327 w 948055"/>
              <a:gd name="T11" fmla="*/ 476215 h 1071879"/>
              <a:gd name="T12" fmla="*/ 946656 w 948055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8055"/>
              <a:gd name="T22" fmla="*/ 0 h 1071879"/>
              <a:gd name="T23" fmla="*/ 948055 w 948055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8055" h="1071879">
                <a:moveTo>
                  <a:pt x="947928" y="0"/>
                </a:moveTo>
                <a:lnTo>
                  <a:pt x="947928" y="597407"/>
                </a:lnTo>
                <a:lnTo>
                  <a:pt x="473963" y="1071371"/>
                </a:lnTo>
                <a:lnTo>
                  <a:pt x="0" y="597407"/>
                </a:lnTo>
                <a:lnTo>
                  <a:pt x="0" y="0"/>
                </a:lnTo>
                <a:lnTo>
                  <a:pt x="473963" y="473963"/>
                </a:lnTo>
                <a:lnTo>
                  <a:pt x="947928" y="0"/>
                </a:lnTo>
                <a:close/>
              </a:path>
            </a:pathLst>
          </a:custGeom>
          <a:noFill/>
          <a:ln w="15240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0" name="object 21"/>
          <p:cNvSpPr txBox="1">
            <a:spLocks noChangeArrowheads="1"/>
          </p:cNvSpPr>
          <p:nvPr/>
        </p:nvSpPr>
        <p:spPr bwMode="auto">
          <a:xfrm>
            <a:off x="685800" y="4114800"/>
            <a:ext cx="606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 333,6</a:t>
            </a:r>
            <a:endParaRPr lang="ru-RU" sz="1000">
              <a:latin typeface="Georgia" pitchFamily="18" charset="0"/>
            </a:endParaRPr>
          </a:p>
          <a:p>
            <a:pPr marL="12700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21" name="object 22"/>
          <p:cNvSpPr>
            <a:spLocks/>
          </p:cNvSpPr>
          <p:nvPr/>
        </p:nvSpPr>
        <p:spPr bwMode="auto">
          <a:xfrm>
            <a:off x="1339850" y="3717925"/>
            <a:ext cx="1625600" cy="696913"/>
          </a:xfrm>
          <a:custGeom>
            <a:avLst/>
            <a:gdLst>
              <a:gd name="T0" fmla="*/ 1507673 w 1626235"/>
              <a:gd name="T1" fmla="*/ 0 h 696595"/>
              <a:gd name="T2" fmla="*/ 0 w 1626235"/>
              <a:gd name="T3" fmla="*/ 0 h 696595"/>
              <a:gd name="T4" fmla="*/ 0 w 1626235"/>
              <a:gd name="T5" fmla="*/ 697739 h 696595"/>
              <a:gd name="T6" fmla="*/ 1507673 w 1626235"/>
              <a:gd name="T7" fmla="*/ 697739 h 696595"/>
              <a:gd name="T8" fmla="*/ 1552796 w 1626235"/>
              <a:gd name="T9" fmla="*/ 688605 h 696595"/>
              <a:gd name="T10" fmla="*/ 1589634 w 1626235"/>
              <a:gd name="T11" fmla="*/ 663690 h 696595"/>
              <a:gd name="T12" fmla="*/ 1614465 w 1626235"/>
              <a:gd name="T13" fmla="*/ 626728 h 696595"/>
              <a:gd name="T14" fmla="*/ 1623570 w 1626235"/>
              <a:gd name="T15" fmla="*/ 581449 h 696595"/>
              <a:gd name="T16" fmla="*/ 1623570 w 1626235"/>
              <a:gd name="T17" fmla="*/ 116289 h 696595"/>
              <a:gd name="T18" fmla="*/ 1614465 w 1626235"/>
              <a:gd name="T19" fmla="*/ 71011 h 696595"/>
              <a:gd name="T20" fmla="*/ 1589634 w 1626235"/>
              <a:gd name="T21" fmla="*/ 34052 h 696595"/>
              <a:gd name="T22" fmla="*/ 1552796 w 1626235"/>
              <a:gd name="T23" fmla="*/ 9134 h 696595"/>
              <a:gd name="T24" fmla="*/ 1507673 w 1626235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510030" y="0"/>
                </a:moveTo>
                <a:lnTo>
                  <a:pt x="0" y="0"/>
                </a:lnTo>
                <a:lnTo>
                  <a:pt x="0" y="696467"/>
                </a:lnTo>
                <a:lnTo>
                  <a:pt x="1510030" y="696467"/>
                </a:lnTo>
                <a:lnTo>
                  <a:pt x="1555224" y="687349"/>
                </a:lnTo>
                <a:lnTo>
                  <a:pt x="1592119" y="662479"/>
                </a:lnTo>
                <a:lnTo>
                  <a:pt x="1616989" y="625584"/>
                </a:lnTo>
                <a:lnTo>
                  <a:pt x="1626108" y="580389"/>
                </a:lnTo>
                <a:lnTo>
                  <a:pt x="1626108" y="116077"/>
                </a:lnTo>
                <a:lnTo>
                  <a:pt x="1616989" y="70883"/>
                </a:lnTo>
                <a:lnTo>
                  <a:pt x="1592119" y="33988"/>
                </a:lnTo>
                <a:lnTo>
                  <a:pt x="1555224" y="9118"/>
                </a:lnTo>
                <a:lnTo>
                  <a:pt x="1510030" y="0"/>
                </a:lnTo>
                <a:close/>
              </a:path>
            </a:pathLst>
          </a:custGeom>
          <a:solidFill>
            <a:srgbClr val="12B1EB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2" name="object 23"/>
          <p:cNvSpPr>
            <a:spLocks/>
          </p:cNvSpPr>
          <p:nvPr/>
        </p:nvSpPr>
        <p:spPr bwMode="auto">
          <a:xfrm>
            <a:off x="1339850" y="3717925"/>
            <a:ext cx="1625600" cy="696913"/>
          </a:xfrm>
          <a:custGeom>
            <a:avLst/>
            <a:gdLst>
              <a:gd name="T0" fmla="*/ 1623570 w 1626235"/>
              <a:gd name="T1" fmla="*/ 116289 h 696595"/>
              <a:gd name="T2" fmla="*/ 1623570 w 1626235"/>
              <a:gd name="T3" fmla="*/ 581449 h 696595"/>
              <a:gd name="T4" fmla="*/ 1614465 w 1626235"/>
              <a:gd name="T5" fmla="*/ 626728 h 696595"/>
              <a:gd name="T6" fmla="*/ 1589634 w 1626235"/>
              <a:gd name="T7" fmla="*/ 663690 h 696595"/>
              <a:gd name="T8" fmla="*/ 1552796 w 1626235"/>
              <a:gd name="T9" fmla="*/ 688605 h 696595"/>
              <a:gd name="T10" fmla="*/ 1507673 w 1626235"/>
              <a:gd name="T11" fmla="*/ 697739 h 696595"/>
              <a:gd name="T12" fmla="*/ 0 w 1626235"/>
              <a:gd name="T13" fmla="*/ 697739 h 696595"/>
              <a:gd name="T14" fmla="*/ 0 w 1626235"/>
              <a:gd name="T15" fmla="*/ 0 h 696595"/>
              <a:gd name="T16" fmla="*/ 1507673 w 1626235"/>
              <a:gd name="T17" fmla="*/ 0 h 696595"/>
              <a:gd name="T18" fmla="*/ 1552796 w 1626235"/>
              <a:gd name="T19" fmla="*/ 9134 h 696595"/>
              <a:gd name="T20" fmla="*/ 1589634 w 1626235"/>
              <a:gd name="T21" fmla="*/ 34052 h 696595"/>
              <a:gd name="T22" fmla="*/ 1614465 w 1626235"/>
              <a:gd name="T23" fmla="*/ 71011 h 696595"/>
              <a:gd name="T24" fmla="*/ 1623570 w 1626235"/>
              <a:gd name="T25" fmla="*/ 116289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626108" y="116077"/>
                </a:moveTo>
                <a:lnTo>
                  <a:pt x="1626108" y="580389"/>
                </a:lnTo>
                <a:lnTo>
                  <a:pt x="1616989" y="625584"/>
                </a:lnTo>
                <a:lnTo>
                  <a:pt x="1592119" y="662479"/>
                </a:lnTo>
                <a:lnTo>
                  <a:pt x="1555224" y="687349"/>
                </a:lnTo>
                <a:lnTo>
                  <a:pt x="1510030" y="696467"/>
                </a:lnTo>
                <a:lnTo>
                  <a:pt x="0" y="696467"/>
                </a:lnTo>
                <a:lnTo>
                  <a:pt x="0" y="0"/>
                </a:lnTo>
                <a:lnTo>
                  <a:pt x="1510030" y="0"/>
                </a:lnTo>
                <a:lnTo>
                  <a:pt x="1555224" y="9118"/>
                </a:lnTo>
                <a:lnTo>
                  <a:pt x="1592119" y="33988"/>
                </a:lnTo>
                <a:lnTo>
                  <a:pt x="1616989" y="70883"/>
                </a:lnTo>
                <a:lnTo>
                  <a:pt x="1626108" y="116077"/>
                </a:lnTo>
                <a:close/>
              </a:path>
            </a:pathLst>
          </a:custGeom>
          <a:noFill/>
          <a:ln w="15239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3" name="object 24"/>
          <p:cNvSpPr txBox="1">
            <a:spLocks noChangeArrowheads="1"/>
          </p:cNvSpPr>
          <p:nvPr/>
        </p:nvSpPr>
        <p:spPr bwMode="auto">
          <a:xfrm>
            <a:off x="1425575" y="3941763"/>
            <a:ext cx="11985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Субвенции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24" name="object 25"/>
          <p:cNvSpPr>
            <a:spLocks/>
          </p:cNvSpPr>
          <p:nvPr/>
        </p:nvSpPr>
        <p:spPr bwMode="auto">
          <a:xfrm>
            <a:off x="490538" y="4586288"/>
            <a:ext cx="858837" cy="1071562"/>
          </a:xfrm>
          <a:custGeom>
            <a:avLst/>
            <a:gdLst>
              <a:gd name="T0" fmla="*/ 0 w 858519"/>
              <a:gd name="T1" fmla="*/ 0 h 1071879"/>
              <a:gd name="T2" fmla="*/ 0 w 858519"/>
              <a:gd name="T3" fmla="*/ 641605 h 1071879"/>
              <a:gd name="T4" fmla="*/ 429642 w 858519"/>
              <a:gd name="T5" fmla="*/ 1070103 h 1071879"/>
              <a:gd name="T6" fmla="*/ 859284 w 858519"/>
              <a:gd name="T7" fmla="*/ 641605 h 1071879"/>
              <a:gd name="T8" fmla="*/ 859284 w 858519"/>
              <a:gd name="T9" fmla="*/ 428497 h 1071879"/>
              <a:gd name="T10" fmla="*/ 429642 w 858519"/>
              <a:gd name="T11" fmla="*/ 428497 h 1071879"/>
              <a:gd name="T12" fmla="*/ 0 w 858519"/>
              <a:gd name="T13" fmla="*/ 0 h 1071879"/>
              <a:gd name="T14" fmla="*/ 859284 w 858519"/>
              <a:gd name="T15" fmla="*/ 0 h 1071879"/>
              <a:gd name="T16" fmla="*/ 429642 w 858519"/>
              <a:gd name="T17" fmla="*/ 428497 h 1071879"/>
              <a:gd name="T18" fmla="*/ 859284 w 858519"/>
              <a:gd name="T19" fmla="*/ 428497 h 1071879"/>
              <a:gd name="T20" fmla="*/ 859284 w 858519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8519"/>
              <a:gd name="T34" fmla="*/ 0 h 1071879"/>
              <a:gd name="T35" fmla="*/ 858519 w 858519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8519" h="1071879">
                <a:moveTo>
                  <a:pt x="0" y="0"/>
                </a:moveTo>
                <a:lnTo>
                  <a:pt x="0" y="642365"/>
                </a:lnTo>
                <a:lnTo>
                  <a:pt x="429006" y="1071371"/>
                </a:lnTo>
                <a:lnTo>
                  <a:pt x="858012" y="642365"/>
                </a:lnTo>
                <a:lnTo>
                  <a:pt x="858012" y="429005"/>
                </a:lnTo>
                <a:lnTo>
                  <a:pt x="429006" y="429005"/>
                </a:lnTo>
                <a:lnTo>
                  <a:pt x="0" y="0"/>
                </a:lnTo>
                <a:close/>
              </a:path>
              <a:path w="858519" h="1071879">
                <a:moveTo>
                  <a:pt x="858012" y="0"/>
                </a:moveTo>
                <a:lnTo>
                  <a:pt x="429006" y="429005"/>
                </a:lnTo>
                <a:lnTo>
                  <a:pt x="858012" y="429005"/>
                </a:lnTo>
                <a:lnTo>
                  <a:pt x="858012" y="0"/>
                </a:lnTo>
                <a:close/>
              </a:path>
            </a:pathLst>
          </a:custGeom>
          <a:solidFill>
            <a:srgbClr val="81D2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5" name="object 26"/>
          <p:cNvSpPr>
            <a:spLocks/>
          </p:cNvSpPr>
          <p:nvPr/>
        </p:nvSpPr>
        <p:spPr bwMode="auto">
          <a:xfrm>
            <a:off x="490538" y="4586288"/>
            <a:ext cx="858837" cy="1071562"/>
          </a:xfrm>
          <a:custGeom>
            <a:avLst/>
            <a:gdLst>
              <a:gd name="T0" fmla="*/ 859284 w 858519"/>
              <a:gd name="T1" fmla="*/ 0 h 1071879"/>
              <a:gd name="T2" fmla="*/ 859284 w 858519"/>
              <a:gd name="T3" fmla="*/ 641605 h 1071879"/>
              <a:gd name="T4" fmla="*/ 429642 w 858519"/>
              <a:gd name="T5" fmla="*/ 1070103 h 1071879"/>
              <a:gd name="T6" fmla="*/ 0 w 858519"/>
              <a:gd name="T7" fmla="*/ 641605 h 1071879"/>
              <a:gd name="T8" fmla="*/ 0 w 858519"/>
              <a:gd name="T9" fmla="*/ 0 h 1071879"/>
              <a:gd name="T10" fmla="*/ 429642 w 858519"/>
              <a:gd name="T11" fmla="*/ 428497 h 1071879"/>
              <a:gd name="T12" fmla="*/ 859284 w 858519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8519"/>
              <a:gd name="T22" fmla="*/ 0 h 1071879"/>
              <a:gd name="T23" fmla="*/ 858519 w 858519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8519" h="1071879">
                <a:moveTo>
                  <a:pt x="858012" y="0"/>
                </a:moveTo>
                <a:lnTo>
                  <a:pt x="858012" y="642365"/>
                </a:lnTo>
                <a:lnTo>
                  <a:pt x="429006" y="1071371"/>
                </a:lnTo>
                <a:lnTo>
                  <a:pt x="0" y="642365"/>
                </a:lnTo>
                <a:lnTo>
                  <a:pt x="0" y="0"/>
                </a:lnTo>
                <a:lnTo>
                  <a:pt x="429006" y="429005"/>
                </a:lnTo>
                <a:lnTo>
                  <a:pt x="858012" y="0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6" name="object 27"/>
          <p:cNvSpPr txBox="1">
            <a:spLocks noChangeArrowheads="1"/>
          </p:cNvSpPr>
          <p:nvPr/>
        </p:nvSpPr>
        <p:spPr bwMode="auto">
          <a:xfrm>
            <a:off x="622300" y="4967288"/>
            <a:ext cx="5953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463"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8430,0</a:t>
            </a:r>
            <a:endParaRPr lang="ru-RU" sz="1000">
              <a:latin typeface="Georgia" pitchFamily="18" charset="0"/>
            </a:endParaRPr>
          </a:p>
          <a:p>
            <a:pPr marL="17463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27" name="object 28"/>
          <p:cNvSpPr>
            <a:spLocks/>
          </p:cNvSpPr>
          <p:nvPr/>
        </p:nvSpPr>
        <p:spPr bwMode="auto">
          <a:xfrm>
            <a:off x="1293813" y="4586288"/>
            <a:ext cx="1625600" cy="695325"/>
          </a:xfrm>
          <a:custGeom>
            <a:avLst/>
            <a:gdLst>
              <a:gd name="T0" fmla="*/ 1507673 w 1626235"/>
              <a:gd name="T1" fmla="*/ 0 h 696595"/>
              <a:gd name="T2" fmla="*/ 0 w 1626235"/>
              <a:gd name="T3" fmla="*/ 0 h 696595"/>
              <a:gd name="T4" fmla="*/ 0 w 1626235"/>
              <a:gd name="T5" fmla="*/ 691402 h 696595"/>
              <a:gd name="T6" fmla="*/ 1507673 w 1626235"/>
              <a:gd name="T7" fmla="*/ 691402 h 696595"/>
              <a:gd name="T8" fmla="*/ 1552796 w 1626235"/>
              <a:gd name="T9" fmla="*/ 682350 h 696595"/>
              <a:gd name="T10" fmla="*/ 1589634 w 1626235"/>
              <a:gd name="T11" fmla="*/ 657661 h 696595"/>
              <a:gd name="T12" fmla="*/ 1614465 w 1626235"/>
              <a:gd name="T13" fmla="*/ 621035 h 696595"/>
              <a:gd name="T14" fmla="*/ 1623570 w 1626235"/>
              <a:gd name="T15" fmla="*/ 576169 h 696595"/>
              <a:gd name="T16" fmla="*/ 1623570 w 1626235"/>
              <a:gd name="T17" fmla="*/ 115233 h 696595"/>
              <a:gd name="T18" fmla="*/ 1614465 w 1626235"/>
              <a:gd name="T19" fmla="*/ 70367 h 696595"/>
              <a:gd name="T20" fmla="*/ 1589634 w 1626235"/>
              <a:gd name="T21" fmla="*/ 33740 h 696595"/>
              <a:gd name="T22" fmla="*/ 1552796 w 1626235"/>
              <a:gd name="T23" fmla="*/ 9050 h 696595"/>
              <a:gd name="T24" fmla="*/ 1507673 w 1626235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510030" y="0"/>
                </a:moveTo>
                <a:lnTo>
                  <a:pt x="0" y="0"/>
                </a:lnTo>
                <a:lnTo>
                  <a:pt x="0" y="696467"/>
                </a:lnTo>
                <a:lnTo>
                  <a:pt x="1510030" y="696467"/>
                </a:lnTo>
                <a:lnTo>
                  <a:pt x="1555224" y="687349"/>
                </a:lnTo>
                <a:lnTo>
                  <a:pt x="1592119" y="662479"/>
                </a:lnTo>
                <a:lnTo>
                  <a:pt x="1616989" y="625584"/>
                </a:lnTo>
                <a:lnTo>
                  <a:pt x="1626108" y="580389"/>
                </a:lnTo>
                <a:lnTo>
                  <a:pt x="1626108" y="116077"/>
                </a:lnTo>
                <a:lnTo>
                  <a:pt x="1616989" y="70883"/>
                </a:lnTo>
                <a:lnTo>
                  <a:pt x="1592119" y="33988"/>
                </a:lnTo>
                <a:lnTo>
                  <a:pt x="1555224" y="9118"/>
                </a:lnTo>
                <a:lnTo>
                  <a:pt x="1510030" y="0"/>
                </a:lnTo>
                <a:close/>
              </a:path>
            </a:pathLst>
          </a:custGeom>
          <a:solidFill>
            <a:srgbClr val="81D21A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8" name="object 29"/>
          <p:cNvSpPr>
            <a:spLocks/>
          </p:cNvSpPr>
          <p:nvPr/>
        </p:nvSpPr>
        <p:spPr bwMode="auto">
          <a:xfrm>
            <a:off x="1371600" y="4572000"/>
            <a:ext cx="1625600" cy="696913"/>
          </a:xfrm>
          <a:custGeom>
            <a:avLst/>
            <a:gdLst>
              <a:gd name="T0" fmla="*/ 1623570 w 1626235"/>
              <a:gd name="T1" fmla="*/ 116289 h 696595"/>
              <a:gd name="T2" fmla="*/ 1623570 w 1626235"/>
              <a:gd name="T3" fmla="*/ 581449 h 696595"/>
              <a:gd name="T4" fmla="*/ 1614465 w 1626235"/>
              <a:gd name="T5" fmla="*/ 626728 h 696595"/>
              <a:gd name="T6" fmla="*/ 1589634 w 1626235"/>
              <a:gd name="T7" fmla="*/ 663690 h 696595"/>
              <a:gd name="T8" fmla="*/ 1552796 w 1626235"/>
              <a:gd name="T9" fmla="*/ 688605 h 696595"/>
              <a:gd name="T10" fmla="*/ 1507673 w 1626235"/>
              <a:gd name="T11" fmla="*/ 697739 h 696595"/>
              <a:gd name="T12" fmla="*/ 0 w 1626235"/>
              <a:gd name="T13" fmla="*/ 697739 h 696595"/>
              <a:gd name="T14" fmla="*/ 0 w 1626235"/>
              <a:gd name="T15" fmla="*/ 0 h 696595"/>
              <a:gd name="T16" fmla="*/ 1507673 w 1626235"/>
              <a:gd name="T17" fmla="*/ 0 h 696595"/>
              <a:gd name="T18" fmla="*/ 1552796 w 1626235"/>
              <a:gd name="T19" fmla="*/ 9134 h 696595"/>
              <a:gd name="T20" fmla="*/ 1589634 w 1626235"/>
              <a:gd name="T21" fmla="*/ 34052 h 696595"/>
              <a:gd name="T22" fmla="*/ 1614465 w 1626235"/>
              <a:gd name="T23" fmla="*/ 71011 h 696595"/>
              <a:gd name="T24" fmla="*/ 1623570 w 1626235"/>
              <a:gd name="T25" fmla="*/ 116289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626108" y="116077"/>
                </a:moveTo>
                <a:lnTo>
                  <a:pt x="1626108" y="580389"/>
                </a:lnTo>
                <a:lnTo>
                  <a:pt x="1616989" y="625584"/>
                </a:lnTo>
                <a:lnTo>
                  <a:pt x="1592119" y="662479"/>
                </a:lnTo>
                <a:lnTo>
                  <a:pt x="1555224" y="687349"/>
                </a:lnTo>
                <a:lnTo>
                  <a:pt x="1510030" y="696467"/>
                </a:lnTo>
                <a:lnTo>
                  <a:pt x="0" y="696467"/>
                </a:lnTo>
                <a:lnTo>
                  <a:pt x="0" y="0"/>
                </a:lnTo>
                <a:lnTo>
                  <a:pt x="1510030" y="0"/>
                </a:lnTo>
                <a:lnTo>
                  <a:pt x="1555224" y="9118"/>
                </a:lnTo>
                <a:lnTo>
                  <a:pt x="1592119" y="33988"/>
                </a:lnTo>
                <a:lnTo>
                  <a:pt x="1616989" y="70883"/>
                </a:lnTo>
                <a:lnTo>
                  <a:pt x="1626108" y="116077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9" name="object 30"/>
          <p:cNvSpPr txBox="1">
            <a:spLocks noChangeArrowheads="1"/>
          </p:cNvSpPr>
          <p:nvPr/>
        </p:nvSpPr>
        <p:spPr bwMode="auto">
          <a:xfrm>
            <a:off x="1381125" y="4810125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Дотации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30" name="object 31"/>
          <p:cNvSpPr>
            <a:spLocks/>
          </p:cNvSpPr>
          <p:nvPr/>
        </p:nvSpPr>
        <p:spPr bwMode="auto">
          <a:xfrm>
            <a:off x="490538" y="5453063"/>
            <a:ext cx="858837" cy="1071562"/>
          </a:xfrm>
          <a:custGeom>
            <a:avLst/>
            <a:gdLst>
              <a:gd name="T0" fmla="*/ 0 w 858519"/>
              <a:gd name="T1" fmla="*/ 0 h 1071879"/>
              <a:gd name="T2" fmla="*/ 0 w 858519"/>
              <a:gd name="T3" fmla="*/ 641605 h 1071879"/>
              <a:gd name="T4" fmla="*/ 429642 w 858519"/>
              <a:gd name="T5" fmla="*/ 1070103 h 1071879"/>
              <a:gd name="T6" fmla="*/ 859284 w 858519"/>
              <a:gd name="T7" fmla="*/ 641605 h 1071879"/>
              <a:gd name="T8" fmla="*/ 859284 w 858519"/>
              <a:gd name="T9" fmla="*/ 428497 h 1071879"/>
              <a:gd name="T10" fmla="*/ 429642 w 858519"/>
              <a:gd name="T11" fmla="*/ 428497 h 1071879"/>
              <a:gd name="T12" fmla="*/ 0 w 858519"/>
              <a:gd name="T13" fmla="*/ 0 h 1071879"/>
              <a:gd name="T14" fmla="*/ 859284 w 858519"/>
              <a:gd name="T15" fmla="*/ 0 h 1071879"/>
              <a:gd name="T16" fmla="*/ 429642 w 858519"/>
              <a:gd name="T17" fmla="*/ 428497 h 1071879"/>
              <a:gd name="T18" fmla="*/ 859284 w 858519"/>
              <a:gd name="T19" fmla="*/ 428497 h 1071879"/>
              <a:gd name="T20" fmla="*/ 859284 w 858519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8519"/>
              <a:gd name="T34" fmla="*/ 0 h 1071879"/>
              <a:gd name="T35" fmla="*/ 858519 w 858519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8519" h="1071879">
                <a:moveTo>
                  <a:pt x="0" y="0"/>
                </a:moveTo>
                <a:lnTo>
                  <a:pt x="0" y="642365"/>
                </a:lnTo>
                <a:lnTo>
                  <a:pt x="429006" y="1071371"/>
                </a:lnTo>
                <a:lnTo>
                  <a:pt x="858012" y="642365"/>
                </a:lnTo>
                <a:lnTo>
                  <a:pt x="858012" y="429005"/>
                </a:lnTo>
                <a:lnTo>
                  <a:pt x="429006" y="429005"/>
                </a:lnTo>
                <a:lnTo>
                  <a:pt x="0" y="0"/>
                </a:lnTo>
                <a:close/>
              </a:path>
              <a:path w="858519" h="1071879">
                <a:moveTo>
                  <a:pt x="858012" y="0"/>
                </a:moveTo>
                <a:lnTo>
                  <a:pt x="429006" y="429005"/>
                </a:lnTo>
                <a:lnTo>
                  <a:pt x="858012" y="429005"/>
                </a:lnTo>
                <a:lnTo>
                  <a:pt x="858012" y="0"/>
                </a:lnTo>
                <a:close/>
              </a:path>
            </a:pathLst>
          </a:custGeom>
          <a:solidFill>
            <a:srgbClr val="5DCE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1" name="object 32"/>
          <p:cNvSpPr>
            <a:spLocks/>
          </p:cNvSpPr>
          <p:nvPr/>
        </p:nvSpPr>
        <p:spPr bwMode="auto">
          <a:xfrm>
            <a:off x="490538" y="5453063"/>
            <a:ext cx="858837" cy="1071562"/>
          </a:xfrm>
          <a:custGeom>
            <a:avLst/>
            <a:gdLst>
              <a:gd name="T0" fmla="*/ 859284 w 858519"/>
              <a:gd name="T1" fmla="*/ 0 h 1071879"/>
              <a:gd name="T2" fmla="*/ 859284 w 858519"/>
              <a:gd name="T3" fmla="*/ 641605 h 1071879"/>
              <a:gd name="T4" fmla="*/ 429642 w 858519"/>
              <a:gd name="T5" fmla="*/ 1070103 h 1071879"/>
              <a:gd name="T6" fmla="*/ 0 w 858519"/>
              <a:gd name="T7" fmla="*/ 641605 h 1071879"/>
              <a:gd name="T8" fmla="*/ 0 w 858519"/>
              <a:gd name="T9" fmla="*/ 0 h 1071879"/>
              <a:gd name="T10" fmla="*/ 429642 w 858519"/>
              <a:gd name="T11" fmla="*/ 428497 h 1071879"/>
              <a:gd name="T12" fmla="*/ 859284 w 858519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8519"/>
              <a:gd name="T22" fmla="*/ 0 h 1071879"/>
              <a:gd name="T23" fmla="*/ 858519 w 858519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8519" h="1071879">
                <a:moveTo>
                  <a:pt x="858012" y="0"/>
                </a:moveTo>
                <a:lnTo>
                  <a:pt x="858012" y="642365"/>
                </a:lnTo>
                <a:lnTo>
                  <a:pt x="429006" y="1071371"/>
                </a:lnTo>
                <a:lnTo>
                  <a:pt x="0" y="642365"/>
                </a:lnTo>
                <a:lnTo>
                  <a:pt x="0" y="0"/>
                </a:lnTo>
                <a:lnTo>
                  <a:pt x="429006" y="429005"/>
                </a:lnTo>
                <a:lnTo>
                  <a:pt x="858012" y="0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2" name="object 33"/>
          <p:cNvSpPr txBox="1">
            <a:spLocks noChangeArrowheads="1"/>
          </p:cNvSpPr>
          <p:nvPr/>
        </p:nvSpPr>
        <p:spPr bwMode="auto">
          <a:xfrm>
            <a:off x="622300" y="5834063"/>
            <a:ext cx="5953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5638,3 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33" name="object 34"/>
          <p:cNvSpPr>
            <a:spLocks/>
          </p:cNvSpPr>
          <p:nvPr/>
        </p:nvSpPr>
        <p:spPr bwMode="auto">
          <a:xfrm>
            <a:off x="1293813" y="5489575"/>
            <a:ext cx="1625600" cy="696913"/>
          </a:xfrm>
          <a:custGeom>
            <a:avLst/>
            <a:gdLst>
              <a:gd name="T0" fmla="*/ 1507673 w 1626235"/>
              <a:gd name="T1" fmla="*/ 0 h 696595"/>
              <a:gd name="T2" fmla="*/ 0 w 1626235"/>
              <a:gd name="T3" fmla="*/ 0 h 696595"/>
              <a:gd name="T4" fmla="*/ 0 w 1626235"/>
              <a:gd name="T5" fmla="*/ 697739 h 696595"/>
              <a:gd name="T6" fmla="*/ 1507673 w 1626235"/>
              <a:gd name="T7" fmla="*/ 697739 h 696595"/>
              <a:gd name="T8" fmla="*/ 1552796 w 1626235"/>
              <a:gd name="T9" fmla="*/ 688602 h 696595"/>
              <a:gd name="T10" fmla="*/ 1589634 w 1626235"/>
              <a:gd name="T11" fmla="*/ 663681 h 696595"/>
              <a:gd name="T12" fmla="*/ 1614465 w 1626235"/>
              <a:gd name="T13" fmla="*/ 626717 h 696595"/>
              <a:gd name="T14" fmla="*/ 1623570 w 1626235"/>
              <a:gd name="T15" fmla="*/ 581449 h 696595"/>
              <a:gd name="T16" fmla="*/ 1623570 w 1626235"/>
              <a:gd name="T17" fmla="*/ 116289 h 696595"/>
              <a:gd name="T18" fmla="*/ 1614465 w 1626235"/>
              <a:gd name="T19" fmla="*/ 71011 h 696595"/>
              <a:gd name="T20" fmla="*/ 1589634 w 1626235"/>
              <a:gd name="T21" fmla="*/ 34052 h 696595"/>
              <a:gd name="T22" fmla="*/ 1552796 w 1626235"/>
              <a:gd name="T23" fmla="*/ 9134 h 696595"/>
              <a:gd name="T24" fmla="*/ 1507673 w 1626235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510030" y="0"/>
                </a:moveTo>
                <a:lnTo>
                  <a:pt x="0" y="0"/>
                </a:lnTo>
                <a:lnTo>
                  <a:pt x="0" y="696467"/>
                </a:lnTo>
                <a:lnTo>
                  <a:pt x="1510030" y="696467"/>
                </a:lnTo>
                <a:lnTo>
                  <a:pt x="1555224" y="687346"/>
                </a:lnTo>
                <a:lnTo>
                  <a:pt x="1592119" y="662470"/>
                </a:lnTo>
                <a:lnTo>
                  <a:pt x="1616989" y="625573"/>
                </a:lnTo>
                <a:lnTo>
                  <a:pt x="1626108" y="580389"/>
                </a:lnTo>
                <a:lnTo>
                  <a:pt x="1626108" y="116077"/>
                </a:lnTo>
                <a:lnTo>
                  <a:pt x="1616989" y="70883"/>
                </a:lnTo>
                <a:lnTo>
                  <a:pt x="1592119" y="33988"/>
                </a:lnTo>
                <a:lnTo>
                  <a:pt x="1555224" y="9118"/>
                </a:lnTo>
                <a:lnTo>
                  <a:pt x="1510030" y="0"/>
                </a:lnTo>
                <a:close/>
              </a:path>
            </a:pathLst>
          </a:custGeom>
          <a:solidFill>
            <a:srgbClr val="FFB379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4" name="object 35"/>
          <p:cNvSpPr>
            <a:spLocks/>
          </p:cNvSpPr>
          <p:nvPr/>
        </p:nvSpPr>
        <p:spPr bwMode="auto">
          <a:xfrm>
            <a:off x="1293813" y="5489575"/>
            <a:ext cx="1625600" cy="696913"/>
          </a:xfrm>
          <a:custGeom>
            <a:avLst/>
            <a:gdLst>
              <a:gd name="T0" fmla="*/ 1623570 w 1626235"/>
              <a:gd name="T1" fmla="*/ 116289 h 696595"/>
              <a:gd name="T2" fmla="*/ 1623570 w 1626235"/>
              <a:gd name="T3" fmla="*/ 581449 h 696595"/>
              <a:gd name="T4" fmla="*/ 1614465 w 1626235"/>
              <a:gd name="T5" fmla="*/ 626717 h 696595"/>
              <a:gd name="T6" fmla="*/ 1589634 w 1626235"/>
              <a:gd name="T7" fmla="*/ 663681 h 696595"/>
              <a:gd name="T8" fmla="*/ 1552796 w 1626235"/>
              <a:gd name="T9" fmla="*/ 688602 h 696595"/>
              <a:gd name="T10" fmla="*/ 1507673 w 1626235"/>
              <a:gd name="T11" fmla="*/ 697739 h 696595"/>
              <a:gd name="T12" fmla="*/ 0 w 1626235"/>
              <a:gd name="T13" fmla="*/ 697739 h 696595"/>
              <a:gd name="T14" fmla="*/ 0 w 1626235"/>
              <a:gd name="T15" fmla="*/ 0 h 696595"/>
              <a:gd name="T16" fmla="*/ 1507673 w 1626235"/>
              <a:gd name="T17" fmla="*/ 0 h 696595"/>
              <a:gd name="T18" fmla="*/ 1552796 w 1626235"/>
              <a:gd name="T19" fmla="*/ 9134 h 696595"/>
              <a:gd name="T20" fmla="*/ 1589634 w 1626235"/>
              <a:gd name="T21" fmla="*/ 34052 h 696595"/>
              <a:gd name="T22" fmla="*/ 1614465 w 1626235"/>
              <a:gd name="T23" fmla="*/ 71011 h 696595"/>
              <a:gd name="T24" fmla="*/ 1623570 w 1626235"/>
              <a:gd name="T25" fmla="*/ 116289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235"/>
              <a:gd name="T40" fmla="*/ 0 h 696595"/>
              <a:gd name="T41" fmla="*/ 1626235 w 1626235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235" h="696595">
                <a:moveTo>
                  <a:pt x="1626108" y="116077"/>
                </a:moveTo>
                <a:lnTo>
                  <a:pt x="1626108" y="580389"/>
                </a:lnTo>
                <a:lnTo>
                  <a:pt x="1616989" y="625573"/>
                </a:lnTo>
                <a:lnTo>
                  <a:pt x="1592119" y="662470"/>
                </a:lnTo>
                <a:lnTo>
                  <a:pt x="1555224" y="687346"/>
                </a:lnTo>
                <a:lnTo>
                  <a:pt x="1510030" y="696467"/>
                </a:lnTo>
                <a:lnTo>
                  <a:pt x="0" y="696467"/>
                </a:lnTo>
                <a:lnTo>
                  <a:pt x="0" y="0"/>
                </a:lnTo>
                <a:lnTo>
                  <a:pt x="1510030" y="0"/>
                </a:lnTo>
                <a:lnTo>
                  <a:pt x="1555224" y="9118"/>
                </a:lnTo>
                <a:lnTo>
                  <a:pt x="1592119" y="33988"/>
                </a:lnTo>
                <a:lnTo>
                  <a:pt x="1616989" y="70883"/>
                </a:lnTo>
                <a:lnTo>
                  <a:pt x="1626108" y="116077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5" name="object 36"/>
          <p:cNvSpPr txBox="1">
            <a:spLocks noChangeArrowheads="1"/>
          </p:cNvSpPr>
          <p:nvPr/>
        </p:nvSpPr>
        <p:spPr bwMode="auto">
          <a:xfrm>
            <a:off x="1371600" y="5715000"/>
            <a:ext cx="1176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Иные МБТ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36" name="object 38"/>
          <p:cNvSpPr txBox="1">
            <a:spLocks noChangeArrowheads="1"/>
          </p:cNvSpPr>
          <p:nvPr/>
        </p:nvSpPr>
        <p:spPr bwMode="auto">
          <a:xfrm>
            <a:off x="3602038" y="2678113"/>
            <a:ext cx="22272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27592,5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тыс.рублей – всего  безвозмездных поступлений.</a:t>
            </a:r>
          </a:p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Это составляет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79,64 %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общем объеме доходов.</a:t>
            </a:r>
          </a:p>
        </p:txBody>
      </p:sp>
      <p:sp>
        <p:nvSpPr>
          <p:cNvPr id="30837" name="object 40"/>
          <p:cNvSpPr txBox="1">
            <a:spLocks noChangeArrowheads="1"/>
          </p:cNvSpPr>
          <p:nvPr/>
        </p:nvSpPr>
        <p:spPr bwMode="auto">
          <a:xfrm>
            <a:off x="6481763" y="2606675"/>
            <a:ext cx="2228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30492,4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тыс.рублей – всего  безвозмездных поступлений.</a:t>
            </a:r>
          </a:p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Это составляет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80,96 %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  общем объеме доходов.</a:t>
            </a:r>
          </a:p>
        </p:txBody>
      </p:sp>
      <p:sp>
        <p:nvSpPr>
          <p:cNvPr id="30838" name="object 41"/>
          <p:cNvSpPr>
            <a:spLocks/>
          </p:cNvSpPr>
          <p:nvPr/>
        </p:nvSpPr>
        <p:spPr bwMode="auto">
          <a:xfrm>
            <a:off x="3225800" y="3646488"/>
            <a:ext cx="949325" cy="1071562"/>
          </a:xfrm>
          <a:custGeom>
            <a:avLst/>
            <a:gdLst>
              <a:gd name="T0" fmla="*/ 0 w 948054"/>
              <a:gd name="T1" fmla="*/ 0 h 1071879"/>
              <a:gd name="T2" fmla="*/ 0 w 948054"/>
              <a:gd name="T3" fmla="*/ 596700 h 1071879"/>
              <a:gd name="T4" fmla="*/ 476510 w 948054"/>
              <a:gd name="T5" fmla="*/ 1070104 h 1071879"/>
              <a:gd name="T6" fmla="*/ 953022 w 948054"/>
              <a:gd name="T7" fmla="*/ 596700 h 1071879"/>
              <a:gd name="T8" fmla="*/ 953022 w 948054"/>
              <a:gd name="T9" fmla="*/ 473404 h 1071879"/>
              <a:gd name="T10" fmla="*/ 476510 w 948054"/>
              <a:gd name="T11" fmla="*/ 473404 h 1071879"/>
              <a:gd name="T12" fmla="*/ 0 w 948054"/>
              <a:gd name="T13" fmla="*/ 0 h 1071879"/>
              <a:gd name="T14" fmla="*/ 953022 w 948054"/>
              <a:gd name="T15" fmla="*/ 0 h 1071879"/>
              <a:gd name="T16" fmla="*/ 476510 w 948054"/>
              <a:gd name="T17" fmla="*/ 473404 h 1071879"/>
              <a:gd name="T18" fmla="*/ 953022 w 948054"/>
              <a:gd name="T19" fmla="*/ 473404 h 1071879"/>
              <a:gd name="T20" fmla="*/ 953022 w 948054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8054"/>
              <a:gd name="T34" fmla="*/ 0 h 1071879"/>
              <a:gd name="T35" fmla="*/ 948054 w 948054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8054" h="1071879">
                <a:moveTo>
                  <a:pt x="0" y="0"/>
                </a:moveTo>
                <a:lnTo>
                  <a:pt x="0" y="597408"/>
                </a:lnTo>
                <a:lnTo>
                  <a:pt x="473964" y="1071372"/>
                </a:lnTo>
                <a:lnTo>
                  <a:pt x="947928" y="597408"/>
                </a:lnTo>
                <a:lnTo>
                  <a:pt x="947928" y="473964"/>
                </a:lnTo>
                <a:lnTo>
                  <a:pt x="473964" y="473964"/>
                </a:lnTo>
                <a:lnTo>
                  <a:pt x="0" y="0"/>
                </a:lnTo>
                <a:close/>
              </a:path>
              <a:path w="948054" h="1071879">
                <a:moveTo>
                  <a:pt x="947928" y="0"/>
                </a:moveTo>
                <a:lnTo>
                  <a:pt x="473964" y="473964"/>
                </a:lnTo>
                <a:lnTo>
                  <a:pt x="947928" y="473964"/>
                </a:lnTo>
                <a:lnTo>
                  <a:pt x="947928" y="0"/>
                </a:lnTo>
                <a:close/>
              </a:path>
            </a:pathLst>
          </a:custGeom>
          <a:solidFill>
            <a:srgbClr val="12B1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9" name="object 42"/>
          <p:cNvSpPr>
            <a:spLocks/>
          </p:cNvSpPr>
          <p:nvPr/>
        </p:nvSpPr>
        <p:spPr bwMode="auto">
          <a:xfrm>
            <a:off x="3225800" y="3646488"/>
            <a:ext cx="949325" cy="1071562"/>
          </a:xfrm>
          <a:custGeom>
            <a:avLst/>
            <a:gdLst>
              <a:gd name="T0" fmla="*/ 953022 w 948054"/>
              <a:gd name="T1" fmla="*/ 0 h 1071879"/>
              <a:gd name="T2" fmla="*/ 953022 w 948054"/>
              <a:gd name="T3" fmla="*/ 596700 h 1071879"/>
              <a:gd name="T4" fmla="*/ 476510 w 948054"/>
              <a:gd name="T5" fmla="*/ 1070104 h 1071879"/>
              <a:gd name="T6" fmla="*/ 0 w 948054"/>
              <a:gd name="T7" fmla="*/ 596700 h 1071879"/>
              <a:gd name="T8" fmla="*/ 0 w 948054"/>
              <a:gd name="T9" fmla="*/ 0 h 1071879"/>
              <a:gd name="T10" fmla="*/ 476510 w 948054"/>
              <a:gd name="T11" fmla="*/ 473404 h 1071879"/>
              <a:gd name="T12" fmla="*/ 953022 w 948054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8054"/>
              <a:gd name="T22" fmla="*/ 0 h 1071879"/>
              <a:gd name="T23" fmla="*/ 948054 w 948054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8054" h="1071879">
                <a:moveTo>
                  <a:pt x="947928" y="0"/>
                </a:moveTo>
                <a:lnTo>
                  <a:pt x="947928" y="597408"/>
                </a:lnTo>
                <a:lnTo>
                  <a:pt x="473964" y="1071372"/>
                </a:lnTo>
                <a:lnTo>
                  <a:pt x="0" y="597408"/>
                </a:lnTo>
                <a:lnTo>
                  <a:pt x="0" y="0"/>
                </a:lnTo>
                <a:lnTo>
                  <a:pt x="473964" y="473964"/>
                </a:lnTo>
                <a:lnTo>
                  <a:pt x="947928" y="0"/>
                </a:lnTo>
                <a:close/>
              </a:path>
            </a:pathLst>
          </a:custGeom>
          <a:noFill/>
          <a:ln w="15240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0" name="object 43"/>
          <p:cNvSpPr txBox="1">
            <a:spLocks noChangeArrowheads="1"/>
          </p:cNvSpPr>
          <p:nvPr/>
        </p:nvSpPr>
        <p:spPr bwMode="auto">
          <a:xfrm>
            <a:off x="3384550" y="4029075"/>
            <a:ext cx="6302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 19013,6</a:t>
            </a:r>
          </a:p>
          <a:p>
            <a:pPr marL="12700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41" name="object 44"/>
          <p:cNvSpPr>
            <a:spLocks/>
          </p:cNvSpPr>
          <p:nvPr/>
        </p:nvSpPr>
        <p:spPr bwMode="auto">
          <a:xfrm>
            <a:off x="4075113" y="3646488"/>
            <a:ext cx="1843087" cy="696912"/>
          </a:xfrm>
          <a:custGeom>
            <a:avLst/>
            <a:gdLst>
              <a:gd name="T0" fmla="*/ 1727626 w 1842770"/>
              <a:gd name="T1" fmla="*/ 0 h 696595"/>
              <a:gd name="T2" fmla="*/ 0 w 1842770"/>
              <a:gd name="T3" fmla="*/ 0 h 696595"/>
              <a:gd name="T4" fmla="*/ 0 w 1842770"/>
              <a:gd name="T5" fmla="*/ 697736 h 696595"/>
              <a:gd name="T6" fmla="*/ 1727626 w 1842770"/>
              <a:gd name="T7" fmla="*/ 697736 h 696595"/>
              <a:gd name="T8" fmla="*/ 1772852 w 1842770"/>
              <a:gd name="T9" fmla="*/ 688601 h 696595"/>
              <a:gd name="T10" fmla="*/ 1809771 w 1842770"/>
              <a:gd name="T11" fmla="*/ 663686 h 696595"/>
              <a:gd name="T12" fmla="*/ 1834658 w 1842770"/>
              <a:gd name="T13" fmla="*/ 626724 h 696595"/>
              <a:gd name="T14" fmla="*/ 1843783 w 1842770"/>
              <a:gd name="T15" fmla="*/ 581447 h 696595"/>
              <a:gd name="T16" fmla="*/ 1843783 w 1842770"/>
              <a:gd name="T17" fmla="*/ 116290 h 696595"/>
              <a:gd name="T18" fmla="*/ 1834658 w 1842770"/>
              <a:gd name="T19" fmla="*/ 71011 h 696595"/>
              <a:gd name="T20" fmla="*/ 1809771 w 1842770"/>
              <a:gd name="T21" fmla="*/ 34048 h 696595"/>
              <a:gd name="T22" fmla="*/ 1772852 w 1842770"/>
              <a:gd name="T23" fmla="*/ 9134 h 696595"/>
              <a:gd name="T24" fmla="*/ 1727626 w 1842770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726438" y="0"/>
                </a:moveTo>
                <a:lnTo>
                  <a:pt x="0" y="0"/>
                </a:lnTo>
                <a:lnTo>
                  <a:pt x="0" y="696468"/>
                </a:lnTo>
                <a:lnTo>
                  <a:pt x="1726438" y="696468"/>
                </a:lnTo>
                <a:lnTo>
                  <a:pt x="1771632" y="687349"/>
                </a:lnTo>
                <a:lnTo>
                  <a:pt x="1808527" y="662479"/>
                </a:lnTo>
                <a:lnTo>
                  <a:pt x="1833397" y="625584"/>
                </a:lnTo>
                <a:lnTo>
                  <a:pt x="1842515" y="580390"/>
                </a:lnTo>
                <a:lnTo>
                  <a:pt x="1842515" y="116078"/>
                </a:lnTo>
                <a:lnTo>
                  <a:pt x="1833397" y="70883"/>
                </a:lnTo>
                <a:lnTo>
                  <a:pt x="1808527" y="33988"/>
                </a:lnTo>
                <a:lnTo>
                  <a:pt x="1771632" y="9118"/>
                </a:lnTo>
                <a:lnTo>
                  <a:pt x="1726438" y="0"/>
                </a:lnTo>
                <a:close/>
              </a:path>
            </a:pathLst>
          </a:custGeom>
          <a:solidFill>
            <a:srgbClr val="12B1EB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2" name="object 45"/>
          <p:cNvSpPr>
            <a:spLocks/>
          </p:cNvSpPr>
          <p:nvPr/>
        </p:nvSpPr>
        <p:spPr bwMode="auto">
          <a:xfrm>
            <a:off x="4075113" y="3646488"/>
            <a:ext cx="1843087" cy="696912"/>
          </a:xfrm>
          <a:custGeom>
            <a:avLst/>
            <a:gdLst>
              <a:gd name="T0" fmla="*/ 1843783 w 1842770"/>
              <a:gd name="T1" fmla="*/ 116290 h 696595"/>
              <a:gd name="T2" fmla="*/ 1843783 w 1842770"/>
              <a:gd name="T3" fmla="*/ 581447 h 696595"/>
              <a:gd name="T4" fmla="*/ 1834658 w 1842770"/>
              <a:gd name="T5" fmla="*/ 626724 h 696595"/>
              <a:gd name="T6" fmla="*/ 1809771 w 1842770"/>
              <a:gd name="T7" fmla="*/ 663686 h 696595"/>
              <a:gd name="T8" fmla="*/ 1772852 w 1842770"/>
              <a:gd name="T9" fmla="*/ 688601 h 696595"/>
              <a:gd name="T10" fmla="*/ 1727626 w 1842770"/>
              <a:gd name="T11" fmla="*/ 697736 h 696595"/>
              <a:gd name="T12" fmla="*/ 0 w 1842770"/>
              <a:gd name="T13" fmla="*/ 697736 h 696595"/>
              <a:gd name="T14" fmla="*/ 0 w 1842770"/>
              <a:gd name="T15" fmla="*/ 0 h 696595"/>
              <a:gd name="T16" fmla="*/ 1727626 w 1842770"/>
              <a:gd name="T17" fmla="*/ 0 h 696595"/>
              <a:gd name="T18" fmla="*/ 1772852 w 1842770"/>
              <a:gd name="T19" fmla="*/ 9134 h 696595"/>
              <a:gd name="T20" fmla="*/ 1809771 w 1842770"/>
              <a:gd name="T21" fmla="*/ 34048 h 696595"/>
              <a:gd name="T22" fmla="*/ 1834658 w 1842770"/>
              <a:gd name="T23" fmla="*/ 71011 h 696595"/>
              <a:gd name="T24" fmla="*/ 1843783 w 1842770"/>
              <a:gd name="T25" fmla="*/ 11629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842515" y="116078"/>
                </a:moveTo>
                <a:lnTo>
                  <a:pt x="1842515" y="580390"/>
                </a:lnTo>
                <a:lnTo>
                  <a:pt x="1833397" y="625584"/>
                </a:lnTo>
                <a:lnTo>
                  <a:pt x="1808527" y="662479"/>
                </a:lnTo>
                <a:lnTo>
                  <a:pt x="1771632" y="687349"/>
                </a:lnTo>
                <a:lnTo>
                  <a:pt x="1726438" y="696468"/>
                </a:lnTo>
                <a:lnTo>
                  <a:pt x="0" y="696468"/>
                </a:lnTo>
                <a:lnTo>
                  <a:pt x="0" y="0"/>
                </a:lnTo>
                <a:lnTo>
                  <a:pt x="1726438" y="0"/>
                </a:lnTo>
                <a:lnTo>
                  <a:pt x="1771632" y="9118"/>
                </a:lnTo>
                <a:lnTo>
                  <a:pt x="1808527" y="33988"/>
                </a:lnTo>
                <a:lnTo>
                  <a:pt x="1833397" y="70883"/>
                </a:lnTo>
                <a:lnTo>
                  <a:pt x="1842515" y="116078"/>
                </a:lnTo>
                <a:close/>
              </a:path>
            </a:pathLst>
          </a:custGeom>
          <a:noFill/>
          <a:ln w="15239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3" name="object 46"/>
          <p:cNvSpPr txBox="1">
            <a:spLocks noChangeArrowheads="1"/>
          </p:cNvSpPr>
          <p:nvPr/>
        </p:nvSpPr>
        <p:spPr bwMode="auto">
          <a:xfrm>
            <a:off x="4162425" y="3870325"/>
            <a:ext cx="1200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Субвенции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44" name="object 47"/>
          <p:cNvSpPr>
            <a:spLocks/>
          </p:cNvSpPr>
          <p:nvPr/>
        </p:nvSpPr>
        <p:spPr bwMode="auto">
          <a:xfrm>
            <a:off x="3225800" y="4514850"/>
            <a:ext cx="858838" cy="1071563"/>
          </a:xfrm>
          <a:custGeom>
            <a:avLst/>
            <a:gdLst>
              <a:gd name="T0" fmla="*/ 0 w 858520"/>
              <a:gd name="T1" fmla="*/ 0 h 1071879"/>
              <a:gd name="T2" fmla="*/ 0 w 858520"/>
              <a:gd name="T3" fmla="*/ 641610 h 1071879"/>
              <a:gd name="T4" fmla="*/ 429642 w 858520"/>
              <a:gd name="T5" fmla="*/ 1070108 h 1071879"/>
              <a:gd name="T6" fmla="*/ 859284 w 858520"/>
              <a:gd name="T7" fmla="*/ 641610 h 1071879"/>
              <a:gd name="T8" fmla="*/ 859284 w 858520"/>
              <a:gd name="T9" fmla="*/ 428500 h 1071879"/>
              <a:gd name="T10" fmla="*/ 429642 w 858520"/>
              <a:gd name="T11" fmla="*/ 428500 h 1071879"/>
              <a:gd name="T12" fmla="*/ 0 w 858520"/>
              <a:gd name="T13" fmla="*/ 0 h 1071879"/>
              <a:gd name="T14" fmla="*/ 859284 w 858520"/>
              <a:gd name="T15" fmla="*/ 0 h 1071879"/>
              <a:gd name="T16" fmla="*/ 429642 w 858520"/>
              <a:gd name="T17" fmla="*/ 428500 h 1071879"/>
              <a:gd name="T18" fmla="*/ 859284 w 858520"/>
              <a:gd name="T19" fmla="*/ 428500 h 1071879"/>
              <a:gd name="T20" fmla="*/ 859284 w 858520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8520"/>
              <a:gd name="T34" fmla="*/ 0 h 1071879"/>
              <a:gd name="T35" fmla="*/ 858520 w 858520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8520" h="1071879">
                <a:moveTo>
                  <a:pt x="0" y="0"/>
                </a:moveTo>
                <a:lnTo>
                  <a:pt x="0" y="642366"/>
                </a:lnTo>
                <a:lnTo>
                  <a:pt x="429006" y="1071372"/>
                </a:lnTo>
                <a:lnTo>
                  <a:pt x="858012" y="642366"/>
                </a:lnTo>
                <a:lnTo>
                  <a:pt x="858012" y="429006"/>
                </a:lnTo>
                <a:lnTo>
                  <a:pt x="429006" y="429006"/>
                </a:lnTo>
                <a:lnTo>
                  <a:pt x="0" y="0"/>
                </a:lnTo>
                <a:close/>
              </a:path>
              <a:path w="858520" h="1071879">
                <a:moveTo>
                  <a:pt x="858012" y="0"/>
                </a:moveTo>
                <a:lnTo>
                  <a:pt x="429006" y="429006"/>
                </a:lnTo>
                <a:lnTo>
                  <a:pt x="858012" y="429006"/>
                </a:lnTo>
                <a:lnTo>
                  <a:pt x="858012" y="0"/>
                </a:lnTo>
                <a:close/>
              </a:path>
            </a:pathLst>
          </a:custGeom>
          <a:solidFill>
            <a:srgbClr val="81D2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5" name="object 48"/>
          <p:cNvSpPr>
            <a:spLocks/>
          </p:cNvSpPr>
          <p:nvPr/>
        </p:nvSpPr>
        <p:spPr bwMode="auto">
          <a:xfrm>
            <a:off x="3225800" y="4514850"/>
            <a:ext cx="858838" cy="1071563"/>
          </a:xfrm>
          <a:custGeom>
            <a:avLst/>
            <a:gdLst>
              <a:gd name="T0" fmla="*/ 859284 w 858520"/>
              <a:gd name="T1" fmla="*/ 0 h 1071879"/>
              <a:gd name="T2" fmla="*/ 859284 w 858520"/>
              <a:gd name="T3" fmla="*/ 641610 h 1071879"/>
              <a:gd name="T4" fmla="*/ 429642 w 858520"/>
              <a:gd name="T5" fmla="*/ 1070108 h 1071879"/>
              <a:gd name="T6" fmla="*/ 0 w 858520"/>
              <a:gd name="T7" fmla="*/ 641610 h 1071879"/>
              <a:gd name="T8" fmla="*/ 0 w 858520"/>
              <a:gd name="T9" fmla="*/ 0 h 1071879"/>
              <a:gd name="T10" fmla="*/ 429642 w 858520"/>
              <a:gd name="T11" fmla="*/ 428500 h 1071879"/>
              <a:gd name="T12" fmla="*/ 859284 w 858520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8520"/>
              <a:gd name="T22" fmla="*/ 0 h 1071879"/>
              <a:gd name="T23" fmla="*/ 858520 w 858520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8520" h="1071879">
                <a:moveTo>
                  <a:pt x="858012" y="0"/>
                </a:moveTo>
                <a:lnTo>
                  <a:pt x="858012" y="642366"/>
                </a:lnTo>
                <a:lnTo>
                  <a:pt x="429006" y="1071372"/>
                </a:lnTo>
                <a:lnTo>
                  <a:pt x="0" y="642366"/>
                </a:lnTo>
                <a:lnTo>
                  <a:pt x="0" y="0"/>
                </a:lnTo>
                <a:lnTo>
                  <a:pt x="429006" y="429006"/>
                </a:lnTo>
                <a:lnTo>
                  <a:pt x="858012" y="0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6" name="object 49"/>
          <p:cNvSpPr txBox="1">
            <a:spLocks noChangeArrowheads="1"/>
          </p:cNvSpPr>
          <p:nvPr/>
        </p:nvSpPr>
        <p:spPr bwMode="auto">
          <a:xfrm>
            <a:off x="3352800" y="4876800"/>
            <a:ext cx="5937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8243,0</a:t>
            </a:r>
            <a:endParaRPr lang="ru-RU" sz="1000">
              <a:latin typeface="Georgia" pitchFamily="18" charset="0"/>
            </a:endParaRPr>
          </a:p>
          <a:p>
            <a:pPr marL="71438"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47" name="object 50"/>
          <p:cNvSpPr>
            <a:spLocks/>
          </p:cNvSpPr>
          <p:nvPr/>
        </p:nvSpPr>
        <p:spPr bwMode="auto">
          <a:xfrm>
            <a:off x="4030663" y="4514850"/>
            <a:ext cx="1843087" cy="695325"/>
          </a:xfrm>
          <a:custGeom>
            <a:avLst/>
            <a:gdLst>
              <a:gd name="T0" fmla="*/ 1727626 w 1842770"/>
              <a:gd name="T1" fmla="*/ 0 h 696595"/>
              <a:gd name="T2" fmla="*/ 0 w 1842770"/>
              <a:gd name="T3" fmla="*/ 0 h 696595"/>
              <a:gd name="T4" fmla="*/ 0 w 1842770"/>
              <a:gd name="T5" fmla="*/ 691403 h 696595"/>
              <a:gd name="T6" fmla="*/ 1727626 w 1842770"/>
              <a:gd name="T7" fmla="*/ 691403 h 696595"/>
              <a:gd name="T8" fmla="*/ 1772852 w 1842770"/>
              <a:gd name="T9" fmla="*/ 682350 h 696595"/>
              <a:gd name="T10" fmla="*/ 1809771 w 1842770"/>
              <a:gd name="T11" fmla="*/ 657661 h 696595"/>
              <a:gd name="T12" fmla="*/ 1834658 w 1842770"/>
              <a:gd name="T13" fmla="*/ 621035 h 696595"/>
              <a:gd name="T14" fmla="*/ 1843784 w 1842770"/>
              <a:gd name="T15" fmla="*/ 576169 h 696595"/>
              <a:gd name="T16" fmla="*/ 1843784 w 1842770"/>
              <a:gd name="T17" fmla="*/ 115234 h 696595"/>
              <a:gd name="T18" fmla="*/ 1834658 w 1842770"/>
              <a:gd name="T19" fmla="*/ 70367 h 696595"/>
              <a:gd name="T20" fmla="*/ 1809771 w 1842770"/>
              <a:gd name="T21" fmla="*/ 33740 h 696595"/>
              <a:gd name="T22" fmla="*/ 1772852 w 1842770"/>
              <a:gd name="T23" fmla="*/ 9050 h 696595"/>
              <a:gd name="T24" fmla="*/ 1727626 w 1842770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726438" y="0"/>
                </a:moveTo>
                <a:lnTo>
                  <a:pt x="0" y="0"/>
                </a:lnTo>
                <a:lnTo>
                  <a:pt x="0" y="696468"/>
                </a:lnTo>
                <a:lnTo>
                  <a:pt x="1726438" y="696468"/>
                </a:lnTo>
                <a:lnTo>
                  <a:pt x="1771632" y="687349"/>
                </a:lnTo>
                <a:lnTo>
                  <a:pt x="1808527" y="662479"/>
                </a:lnTo>
                <a:lnTo>
                  <a:pt x="1833397" y="625584"/>
                </a:lnTo>
                <a:lnTo>
                  <a:pt x="1842516" y="580389"/>
                </a:lnTo>
                <a:lnTo>
                  <a:pt x="1842516" y="116078"/>
                </a:lnTo>
                <a:lnTo>
                  <a:pt x="1833397" y="70883"/>
                </a:lnTo>
                <a:lnTo>
                  <a:pt x="1808527" y="33988"/>
                </a:lnTo>
                <a:lnTo>
                  <a:pt x="1771632" y="9118"/>
                </a:lnTo>
                <a:lnTo>
                  <a:pt x="1726438" y="0"/>
                </a:lnTo>
                <a:close/>
              </a:path>
            </a:pathLst>
          </a:custGeom>
          <a:solidFill>
            <a:srgbClr val="81D21A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8" name="object 51"/>
          <p:cNvSpPr>
            <a:spLocks/>
          </p:cNvSpPr>
          <p:nvPr/>
        </p:nvSpPr>
        <p:spPr bwMode="auto">
          <a:xfrm>
            <a:off x="4030663" y="4514850"/>
            <a:ext cx="1843087" cy="695325"/>
          </a:xfrm>
          <a:custGeom>
            <a:avLst/>
            <a:gdLst>
              <a:gd name="T0" fmla="*/ 1843784 w 1842770"/>
              <a:gd name="T1" fmla="*/ 115234 h 696595"/>
              <a:gd name="T2" fmla="*/ 1843784 w 1842770"/>
              <a:gd name="T3" fmla="*/ 576169 h 696595"/>
              <a:gd name="T4" fmla="*/ 1834658 w 1842770"/>
              <a:gd name="T5" fmla="*/ 621035 h 696595"/>
              <a:gd name="T6" fmla="*/ 1809771 w 1842770"/>
              <a:gd name="T7" fmla="*/ 657661 h 696595"/>
              <a:gd name="T8" fmla="*/ 1772852 w 1842770"/>
              <a:gd name="T9" fmla="*/ 682350 h 696595"/>
              <a:gd name="T10" fmla="*/ 1727626 w 1842770"/>
              <a:gd name="T11" fmla="*/ 691403 h 696595"/>
              <a:gd name="T12" fmla="*/ 0 w 1842770"/>
              <a:gd name="T13" fmla="*/ 691403 h 696595"/>
              <a:gd name="T14" fmla="*/ 0 w 1842770"/>
              <a:gd name="T15" fmla="*/ 0 h 696595"/>
              <a:gd name="T16" fmla="*/ 1727626 w 1842770"/>
              <a:gd name="T17" fmla="*/ 0 h 696595"/>
              <a:gd name="T18" fmla="*/ 1772852 w 1842770"/>
              <a:gd name="T19" fmla="*/ 9050 h 696595"/>
              <a:gd name="T20" fmla="*/ 1809771 w 1842770"/>
              <a:gd name="T21" fmla="*/ 33740 h 696595"/>
              <a:gd name="T22" fmla="*/ 1834658 w 1842770"/>
              <a:gd name="T23" fmla="*/ 70367 h 696595"/>
              <a:gd name="T24" fmla="*/ 1843784 w 1842770"/>
              <a:gd name="T25" fmla="*/ 115234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842516" y="116078"/>
                </a:moveTo>
                <a:lnTo>
                  <a:pt x="1842516" y="580389"/>
                </a:lnTo>
                <a:lnTo>
                  <a:pt x="1833397" y="625584"/>
                </a:lnTo>
                <a:lnTo>
                  <a:pt x="1808527" y="662479"/>
                </a:lnTo>
                <a:lnTo>
                  <a:pt x="1771632" y="687349"/>
                </a:lnTo>
                <a:lnTo>
                  <a:pt x="1726438" y="696468"/>
                </a:lnTo>
                <a:lnTo>
                  <a:pt x="0" y="696468"/>
                </a:lnTo>
                <a:lnTo>
                  <a:pt x="0" y="0"/>
                </a:lnTo>
                <a:lnTo>
                  <a:pt x="1726438" y="0"/>
                </a:lnTo>
                <a:lnTo>
                  <a:pt x="1771632" y="9118"/>
                </a:lnTo>
                <a:lnTo>
                  <a:pt x="1808527" y="33988"/>
                </a:lnTo>
                <a:lnTo>
                  <a:pt x="1833397" y="70883"/>
                </a:lnTo>
                <a:lnTo>
                  <a:pt x="1842516" y="116078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9" name="object 52"/>
          <p:cNvSpPr txBox="1">
            <a:spLocks noChangeArrowheads="1"/>
          </p:cNvSpPr>
          <p:nvPr/>
        </p:nvSpPr>
        <p:spPr bwMode="auto">
          <a:xfrm>
            <a:off x="4117975" y="4737100"/>
            <a:ext cx="1066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Дотации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50" name="object 53"/>
          <p:cNvSpPr>
            <a:spLocks/>
          </p:cNvSpPr>
          <p:nvPr/>
        </p:nvSpPr>
        <p:spPr bwMode="auto">
          <a:xfrm>
            <a:off x="3225800" y="5380038"/>
            <a:ext cx="858838" cy="1071562"/>
          </a:xfrm>
          <a:custGeom>
            <a:avLst/>
            <a:gdLst>
              <a:gd name="T0" fmla="*/ 0 w 858520"/>
              <a:gd name="T1" fmla="*/ 0 h 1071879"/>
              <a:gd name="T2" fmla="*/ 0 w 858520"/>
              <a:gd name="T3" fmla="*/ 641605 h 1071879"/>
              <a:gd name="T4" fmla="*/ 429642 w 858520"/>
              <a:gd name="T5" fmla="*/ 1070103 h 1071879"/>
              <a:gd name="T6" fmla="*/ 859284 w 858520"/>
              <a:gd name="T7" fmla="*/ 641605 h 1071879"/>
              <a:gd name="T8" fmla="*/ 859284 w 858520"/>
              <a:gd name="T9" fmla="*/ 428497 h 1071879"/>
              <a:gd name="T10" fmla="*/ 429642 w 858520"/>
              <a:gd name="T11" fmla="*/ 428497 h 1071879"/>
              <a:gd name="T12" fmla="*/ 0 w 858520"/>
              <a:gd name="T13" fmla="*/ 0 h 1071879"/>
              <a:gd name="T14" fmla="*/ 859284 w 858520"/>
              <a:gd name="T15" fmla="*/ 0 h 1071879"/>
              <a:gd name="T16" fmla="*/ 429642 w 858520"/>
              <a:gd name="T17" fmla="*/ 428497 h 1071879"/>
              <a:gd name="T18" fmla="*/ 859284 w 858520"/>
              <a:gd name="T19" fmla="*/ 428497 h 1071879"/>
              <a:gd name="T20" fmla="*/ 859284 w 858520"/>
              <a:gd name="T21" fmla="*/ 0 h 1071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8520"/>
              <a:gd name="T34" fmla="*/ 0 h 1071879"/>
              <a:gd name="T35" fmla="*/ 858520 w 858520"/>
              <a:gd name="T36" fmla="*/ 1071879 h 1071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8520" h="1071879">
                <a:moveTo>
                  <a:pt x="0" y="0"/>
                </a:moveTo>
                <a:lnTo>
                  <a:pt x="0" y="642365"/>
                </a:lnTo>
                <a:lnTo>
                  <a:pt x="429006" y="1071371"/>
                </a:lnTo>
                <a:lnTo>
                  <a:pt x="858012" y="642365"/>
                </a:lnTo>
                <a:lnTo>
                  <a:pt x="858012" y="429005"/>
                </a:lnTo>
                <a:lnTo>
                  <a:pt x="429006" y="429005"/>
                </a:lnTo>
                <a:lnTo>
                  <a:pt x="0" y="0"/>
                </a:lnTo>
                <a:close/>
              </a:path>
              <a:path w="858520" h="1071879">
                <a:moveTo>
                  <a:pt x="858012" y="0"/>
                </a:moveTo>
                <a:lnTo>
                  <a:pt x="429006" y="429005"/>
                </a:lnTo>
                <a:lnTo>
                  <a:pt x="858012" y="429005"/>
                </a:lnTo>
                <a:lnTo>
                  <a:pt x="858012" y="0"/>
                </a:lnTo>
                <a:close/>
              </a:path>
            </a:pathLst>
          </a:custGeom>
          <a:solidFill>
            <a:srgbClr val="5DCE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1" name="object 54"/>
          <p:cNvSpPr>
            <a:spLocks/>
          </p:cNvSpPr>
          <p:nvPr/>
        </p:nvSpPr>
        <p:spPr bwMode="auto">
          <a:xfrm>
            <a:off x="3225800" y="5380038"/>
            <a:ext cx="858838" cy="1071562"/>
          </a:xfrm>
          <a:custGeom>
            <a:avLst/>
            <a:gdLst>
              <a:gd name="T0" fmla="*/ 859284 w 858520"/>
              <a:gd name="T1" fmla="*/ 0 h 1071879"/>
              <a:gd name="T2" fmla="*/ 859284 w 858520"/>
              <a:gd name="T3" fmla="*/ 641605 h 1071879"/>
              <a:gd name="T4" fmla="*/ 429642 w 858520"/>
              <a:gd name="T5" fmla="*/ 1070103 h 1071879"/>
              <a:gd name="T6" fmla="*/ 0 w 858520"/>
              <a:gd name="T7" fmla="*/ 641605 h 1071879"/>
              <a:gd name="T8" fmla="*/ 0 w 858520"/>
              <a:gd name="T9" fmla="*/ 0 h 1071879"/>
              <a:gd name="T10" fmla="*/ 429642 w 858520"/>
              <a:gd name="T11" fmla="*/ 428497 h 1071879"/>
              <a:gd name="T12" fmla="*/ 859284 w 858520"/>
              <a:gd name="T13" fmla="*/ 0 h 10718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8520"/>
              <a:gd name="T22" fmla="*/ 0 h 1071879"/>
              <a:gd name="T23" fmla="*/ 858520 w 858520"/>
              <a:gd name="T24" fmla="*/ 1071879 h 10718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8520" h="1071879">
                <a:moveTo>
                  <a:pt x="858012" y="0"/>
                </a:moveTo>
                <a:lnTo>
                  <a:pt x="858012" y="642365"/>
                </a:lnTo>
                <a:lnTo>
                  <a:pt x="429006" y="1071371"/>
                </a:lnTo>
                <a:lnTo>
                  <a:pt x="0" y="642365"/>
                </a:lnTo>
                <a:lnTo>
                  <a:pt x="0" y="0"/>
                </a:lnTo>
                <a:lnTo>
                  <a:pt x="429006" y="429005"/>
                </a:lnTo>
                <a:lnTo>
                  <a:pt x="858012" y="0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2" name="object 55"/>
          <p:cNvSpPr txBox="1">
            <a:spLocks noChangeArrowheads="1"/>
          </p:cNvSpPr>
          <p:nvPr/>
        </p:nvSpPr>
        <p:spPr bwMode="auto">
          <a:xfrm>
            <a:off x="3359150" y="5762625"/>
            <a:ext cx="5937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0,0</a:t>
            </a:r>
            <a:endParaRPr lang="ru-RU" sz="1000">
              <a:latin typeface="Georgia" pitchFamily="18" charset="0"/>
            </a:endParaRPr>
          </a:p>
          <a:p>
            <a:pPr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53" name="object 56"/>
          <p:cNvSpPr>
            <a:spLocks/>
          </p:cNvSpPr>
          <p:nvPr/>
        </p:nvSpPr>
        <p:spPr bwMode="auto">
          <a:xfrm>
            <a:off x="4030663" y="5418138"/>
            <a:ext cx="1843087" cy="696912"/>
          </a:xfrm>
          <a:custGeom>
            <a:avLst/>
            <a:gdLst>
              <a:gd name="T0" fmla="*/ 1727626 w 1842770"/>
              <a:gd name="T1" fmla="*/ 0 h 696595"/>
              <a:gd name="T2" fmla="*/ 0 w 1842770"/>
              <a:gd name="T3" fmla="*/ 0 h 696595"/>
              <a:gd name="T4" fmla="*/ 0 w 1842770"/>
              <a:gd name="T5" fmla="*/ 697735 h 696595"/>
              <a:gd name="T6" fmla="*/ 1727626 w 1842770"/>
              <a:gd name="T7" fmla="*/ 697735 h 696595"/>
              <a:gd name="T8" fmla="*/ 1772852 w 1842770"/>
              <a:gd name="T9" fmla="*/ 688598 h 696595"/>
              <a:gd name="T10" fmla="*/ 1809771 w 1842770"/>
              <a:gd name="T11" fmla="*/ 663677 h 696595"/>
              <a:gd name="T12" fmla="*/ 1834658 w 1842770"/>
              <a:gd name="T13" fmla="*/ 626713 h 696595"/>
              <a:gd name="T14" fmla="*/ 1843784 w 1842770"/>
              <a:gd name="T15" fmla="*/ 581446 h 696595"/>
              <a:gd name="T16" fmla="*/ 1843784 w 1842770"/>
              <a:gd name="T17" fmla="*/ 116289 h 696595"/>
              <a:gd name="T18" fmla="*/ 1834658 w 1842770"/>
              <a:gd name="T19" fmla="*/ 71011 h 696595"/>
              <a:gd name="T20" fmla="*/ 1809771 w 1842770"/>
              <a:gd name="T21" fmla="*/ 34048 h 696595"/>
              <a:gd name="T22" fmla="*/ 1772852 w 1842770"/>
              <a:gd name="T23" fmla="*/ 9134 h 696595"/>
              <a:gd name="T24" fmla="*/ 1727626 w 1842770"/>
              <a:gd name="T25" fmla="*/ 0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726438" y="0"/>
                </a:moveTo>
                <a:lnTo>
                  <a:pt x="0" y="0"/>
                </a:lnTo>
                <a:lnTo>
                  <a:pt x="0" y="696467"/>
                </a:lnTo>
                <a:lnTo>
                  <a:pt x="1726438" y="696467"/>
                </a:lnTo>
                <a:lnTo>
                  <a:pt x="1771632" y="687346"/>
                </a:lnTo>
                <a:lnTo>
                  <a:pt x="1808527" y="662470"/>
                </a:lnTo>
                <a:lnTo>
                  <a:pt x="1833397" y="625573"/>
                </a:lnTo>
                <a:lnTo>
                  <a:pt x="1842516" y="580389"/>
                </a:lnTo>
                <a:lnTo>
                  <a:pt x="1842516" y="116077"/>
                </a:lnTo>
                <a:lnTo>
                  <a:pt x="1833397" y="70883"/>
                </a:lnTo>
                <a:lnTo>
                  <a:pt x="1808527" y="33988"/>
                </a:lnTo>
                <a:lnTo>
                  <a:pt x="1771632" y="9118"/>
                </a:lnTo>
                <a:lnTo>
                  <a:pt x="1726438" y="0"/>
                </a:lnTo>
                <a:close/>
              </a:path>
            </a:pathLst>
          </a:custGeom>
          <a:solidFill>
            <a:srgbClr val="FFB379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4" name="object 57"/>
          <p:cNvSpPr>
            <a:spLocks/>
          </p:cNvSpPr>
          <p:nvPr/>
        </p:nvSpPr>
        <p:spPr bwMode="auto">
          <a:xfrm>
            <a:off x="4030663" y="5418138"/>
            <a:ext cx="1843087" cy="696912"/>
          </a:xfrm>
          <a:custGeom>
            <a:avLst/>
            <a:gdLst>
              <a:gd name="T0" fmla="*/ 1843784 w 1842770"/>
              <a:gd name="T1" fmla="*/ 116289 h 696595"/>
              <a:gd name="T2" fmla="*/ 1843784 w 1842770"/>
              <a:gd name="T3" fmla="*/ 581446 h 696595"/>
              <a:gd name="T4" fmla="*/ 1834658 w 1842770"/>
              <a:gd name="T5" fmla="*/ 626713 h 696595"/>
              <a:gd name="T6" fmla="*/ 1809771 w 1842770"/>
              <a:gd name="T7" fmla="*/ 663677 h 696595"/>
              <a:gd name="T8" fmla="*/ 1772852 w 1842770"/>
              <a:gd name="T9" fmla="*/ 688598 h 696595"/>
              <a:gd name="T10" fmla="*/ 1727626 w 1842770"/>
              <a:gd name="T11" fmla="*/ 697735 h 696595"/>
              <a:gd name="T12" fmla="*/ 0 w 1842770"/>
              <a:gd name="T13" fmla="*/ 697735 h 696595"/>
              <a:gd name="T14" fmla="*/ 0 w 1842770"/>
              <a:gd name="T15" fmla="*/ 0 h 696595"/>
              <a:gd name="T16" fmla="*/ 1727626 w 1842770"/>
              <a:gd name="T17" fmla="*/ 0 h 696595"/>
              <a:gd name="T18" fmla="*/ 1772852 w 1842770"/>
              <a:gd name="T19" fmla="*/ 9134 h 696595"/>
              <a:gd name="T20" fmla="*/ 1809771 w 1842770"/>
              <a:gd name="T21" fmla="*/ 34048 h 696595"/>
              <a:gd name="T22" fmla="*/ 1834658 w 1842770"/>
              <a:gd name="T23" fmla="*/ 71011 h 696595"/>
              <a:gd name="T24" fmla="*/ 1843784 w 1842770"/>
              <a:gd name="T25" fmla="*/ 116289 h 696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770"/>
              <a:gd name="T40" fmla="*/ 0 h 696595"/>
              <a:gd name="T41" fmla="*/ 1842770 w 1842770"/>
              <a:gd name="T42" fmla="*/ 696595 h 696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770" h="696595">
                <a:moveTo>
                  <a:pt x="1842516" y="116077"/>
                </a:moveTo>
                <a:lnTo>
                  <a:pt x="1842516" y="580389"/>
                </a:lnTo>
                <a:lnTo>
                  <a:pt x="1833397" y="625573"/>
                </a:lnTo>
                <a:lnTo>
                  <a:pt x="1808527" y="662470"/>
                </a:lnTo>
                <a:lnTo>
                  <a:pt x="1771632" y="687346"/>
                </a:lnTo>
                <a:lnTo>
                  <a:pt x="1726438" y="696467"/>
                </a:lnTo>
                <a:lnTo>
                  <a:pt x="0" y="696467"/>
                </a:lnTo>
                <a:lnTo>
                  <a:pt x="0" y="0"/>
                </a:lnTo>
                <a:lnTo>
                  <a:pt x="1726438" y="0"/>
                </a:lnTo>
                <a:lnTo>
                  <a:pt x="1771632" y="9118"/>
                </a:lnTo>
                <a:lnTo>
                  <a:pt x="1808527" y="33988"/>
                </a:lnTo>
                <a:lnTo>
                  <a:pt x="1833397" y="70883"/>
                </a:lnTo>
                <a:lnTo>
                  <a:pt x="1842516" y="116077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5" name="object 58"/>
          <p:cNvSpPr txBox="1">
            <a:spLocks noChangeArrowheads="1"/>
          </p:cNvSpPr>
          <p:nvPr/>
        </p:nvSpPr>
        <p:spPr bwMode="auto">
          <a:xfrm>
            <a:off x="4117975" y="5641975"/>
            <a:ext cx="11763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Иные МБТ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56" name="object 59"/>
          <p:cNvSpPr>
            <a:spLocks/>
          </p:cNvSpPr>
          <p:nvPr/>
        </p:nvSpPr>
        <p:spPr bwMode="auto">
          <a:xfrm>
            <a:off x="6248400" y="3646488"/>
            <a:ext cx="992188" cy="1120775"/>
          </a:xfrm>
          <a:custGeom>
            <a:avLst/>
            <a:gdLst>
              <a:gd name="T0" fmla="*/ 0 w 992504"/>
              <a:gd name="T1" fmla="*/ 0 h 1120139"/>
              <a:gd name="T2" fmla="*/ 0 w 992504"/>
              <a:gd name="T3" fmla="*/ 625497 h 1120139"/>
              <a:gd name="T4" fmla="*/ 495429 w 992504"/>
              <a:gd name="T5" fmla="*/ 1122686 h 1120139"/>
              <a:gd name="T6" fmla="*/ 990860 w 992504"/>
              <a:gd name="T7" fmla="*/ 625497 h 1120139"/>
              <a:gd name="T8" fmla="*/ 990860 w 992504"/>
              <a:gd name="T9" fmla="*/ 497190 h 1120139"/>
              <a:gd name="T10" fmla="*/ 495429 w 992504"/>
              <a:gd name="T11" fmla="*/ 497190 h 1120139"/>
              <a:gd name="T12" fmla="*/ 0 w 992504"/>
              <a:gd name="T13" fmla="*/ 0 h 1120139"/>
              <a:gd name="T14" fmla="*/ 990860 w 992504"/>
              <a:gd name="T15" fmla="*/ 0 h 1120139"/>
              <a:gd name="T16" fmla="*/ 495429 w 992504"/>
              <a:gd name="T17" fmla="*/ 497190 h 1120139"/>
              <a:gd name="T18" fmla="*/ 990860 w 992504"/>
              <a:gd name="T19" fmla="*/ 497190 h 1120139"/>
              <a:gd name="T20" fmla="*/ 990860 w 992504"/>
              <a:gd name="T21" fmla="*/ 0 h 1120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2504"/>
              <a:gd name="T34" fmla="*/ 0 h 1120139"/>
              <a:gd name="T35" fmla="*/ 992504 w 992504"/>
              <a:gd name="T36" fmla="*/ 1120139 h 11201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2504" h="1120139">
                <a:moveTo>
                  <a:pt x="0" y="0"/>
                </a:moveTo>
                <a:lnTo>
                  <a:pt x="0" y="624078"/>
                </a:lnTo>
                <a:lnTo>
                  <a:pt x="496061" y="1120140"/>
                </a:lnTo>
                <a:lnTo>
                  <a:pt x="992124" y="624078"/>
                </a:lnTo>
                <a:lnTo>
                  <a:pt x="992124" y="496062"/>
                </a:lnTo>
                <a:lnTo>
                  <a:pt x="496061" y="496062"/>
                </a:lnTo>
                <a:lnTo>
                  <a:pt x="0" y="0"/>
                </a:lnTo>
                <a:close/>
              </a:path>
              <a:path w="992504" h="1120139">
                <a:moveTo>
                  <a:pt x="992124" y="0"/>
                </a:moveTo>
                <a:lnTo>
                  <a:pt x="496061" y="496062"/>
                </a:lnTo>
                <a:lnTo>
                  <a:pt x="992124" y="496062"/>
                </a:lnTo>
                <a:lnTo>
                  <a:pt x="992124" y="0"/>
                </a:lnTo>
                <a:close/>
              </a:path>
            </a:pathLst>
          </a:custGeom>
          <a:solidFill>
            <a:srgbClr val="12B1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7" name="object 60"/>
          <p:cNvSpPr>
            <a:spLocks/>
          </p:cNvSpPr>
          <p:nvPr/>
        </p:nvSpPr>
        <p:spPr bwMode="auto">
          <a:xfrm>
            <a:off x="6248400" y="3646488"/>
            <a:ext cx="992188" cy="1120775"/>
          </a:xfrm>
          <a:custGeom>
            <a:avLst/>
            <a:gdLst>
              <a:gd name="T0" fmla="*/ 990860 w 992504"/>
              <a:gd name="T1" fmla="*/ 0 h 1120139"/>
              <a:gd name="T2" fmla="*/ 990860 w 992504"/>
              <a:gd name="T3" fmla="*/ 625497 h 1120139"/>
              <a:gd name="T4" fmla="*/ 495429 w 992504"/>
              <a:gd name="T5" fmla="*/ 1122686 h 1120139"/>
              <a:gd name="T6" fmla="*/ 0 w 992504"/>
              <a:gd name="T7" fmla="*/ 625497 h 1120139"/>
              <a:gd name="T8" fmla="*/ 0 w 992504"/>
              <a:gd name="T9" fmla="*/ 0 h 1120139"/>
              <a:gd name="T10" fmla="*/ 495429 w 992504"/>
              <a:gd name="T11" fmla="*/ 497190 h 1120139"/>
              <a:gd name="T12" fmla="*/ 990860 w 992504"/>
              <a:gd name="T13" fmla="*/ 0 h 1120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2504"/>
              <a:gd name="T22" fmla="*/ 0 h 1120139"/>
              <a:gd name="T23" fmla="*/ 992504 w 992504"/>
              <a:gd name="T24" fmla="*/ 1120139 h 1120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2504" h="1120139">
                <a:moveTo>
                  <a:pt x="992124" y="0"/>
                </a:moveTo>
                <a:lnTo>
                  <a:pt x="992124" y="624078"/>
                </a:lnTo>
                <a:lnTo>
                  <a:pt x="496061" y="1120140"/>
                </a:lnTo>
                <a:lnTo>
                  <a:pt x="0" y="624078"/>
                </a:lnTo>
                <a:lnTo>
                  <a:pt x="0" y="0"/>
                </a:lnTo>
                <a:lnTo>
                  <a:pt x="496061" y="496062"/>
                </a:lnTo>
                <a:lnTo>
                  <a:pt x="992124" y="0"/>
                </a:lnTo>
                <a:close/>
              </a:path>
            </a:pathLst>
          </a:custGeom>
          <a:noFill/>
          <a:ln w="15240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8" name="object 61"/>
          <p:cNvSpPr txBox="1">
            <a:spLocks noChangeArrowheads="1"/>
          </p:cNvSpPr>
          <p:nvPr/>
        </p:nvSpPr>
        <p:spPr bwMode="auto">
          <a:xfrm>
            <a:off x="6442075" y="4052888"/>
            <a:ext cx="603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 344,7</a:t>
            </a:r>
            <a:endParaRPr lang="ru-RU" sz="1000">
              <a:latin typeface="Georgia" pitchFamily="18" charset="0"/>
            </a:endParaRPr>
          </a:p>
          <a:p>
            <a:pPr marL="12700" algn="ctr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59" name="object 62"/>
          <p:cNvSpPr>
            <a:spLocks/>
          </p:cNvSpPr>
          <p:nvPr/>
        </p:nvSpPr>
        <p:spPr bwMode="auto">
          <a:xfrm>
            <a:off x="7137400" y="3646488"/>
            <a:ext cx="1735138" cy="728662"/>
          </a:xfrm>
          <a:custGeom>
            <a:avLst/>
            <a:gdLst>
              <a:gd name="T0" fmla="*/ 1610886 w 1736090"/>
              <a:gd name="T1" fmla="*/ 0 h 728979"/>
              <a:gd name="T2" fmla="*/ 0 w 1736090"/>
              <a:gd name="T3" fmla="*/ 0 h 728979"/>
              <a:gd name="T4" fmla="*/ 0 w 1736090"/>
              <a:gd name="T5" fmla="*/ 727205 h 728979"/>
              <a:gd name="T6" fmla="*/ 1610886 w 1736090"/>
              <a:gd name="T7" fmla="*/ 727205 h 728979"/>
              <a:gd name="T8" fmla="*/ 1658041 w 1736090"/>
              <a:gd name="T9" fmla="*/ 717682 h 728979"/>
              <a:gd name="T10" fmla="*/ 1696549 w 1736090"/>
              <a:gd name="T11" fmla="*/ 691708 h 728979"/>
              <a:gd name="T12" fmla="*/ 1722511 w 1736090"/>
              <a:gd name="T13" fmla="*/ 653182 h 728979"/>
              <a:gd name="T14" fmla="*/ 1732031 w 1736090"/>
              <a:gd name="T15" fmla="*/ 606004 h 728979"/>
              <a:gd name="T16" fmla="*/ 1732031 w 1736090"/>
              <a:gd name="T17" fmla="*/ 121200 h 728979"/>
              <a:gd name="T18" fmla="*/ 1722511 w 1736090"/>
              <a:gd name="T19" fmla="*/ 74024 h 728979"/>
              <a:gd name="T20" fmla="*/ 1696549 w 1736090"/>
              <a:gd name="T21" fmla="*/ 35500 h 728979"/>
              <a:gd name="T22" fmla="*/ 1658041 w 1736090"/>
              <a:gd name="T23" fmla="*/ 9524 h 728979"/>
              <a:gd name="T24" fmla="*/ 1610886 w 1736090"/>
              <a:gd name="T25" fmla="*/ 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614424" y="0"/>
                </a:moveTo>
                <a:lnTo>
                  <a:pt x="0" y="0"/>
                </a:lnTo>
                <a:lnTo>
                  <a:pt x="0" y="728472"/>
                </a:lnTo>
                <a:lnTo>
                  <a:pt x="1614424" y="728472"/>
                </a:lnTo>
                <a:lnTo>
                  <a:pt x="1661683" y="718931"/>
                </a:lnTo>
                <a:lnTo>
                  <a:pt x="1700275" y="692912"/>
                </a:lnTo>
                <a:lnTo>
                  <a:pt x="1726295" y="654319"/>
                </a:lnTo>
                <a:lnTo>
                  <a:pt x="1735835" y="607060"/>
                </a:lnTo>
                <a:lnTo>
                  <a:pt x="1735835" y="121412"/>
                </a:lnTo>
                <a:lnTo>
                  <a:pt x="1726295" y="74152"/>
                </a:lnTo>
                <a:lnTo>
                  <a:pt x="1700275" y="35560"/>
                </a:lnTo>
                <a:lnTo>
                  <a:pt x="1661683" y="9540"/>
                </a:lnTo>
                <a:lnTo>
                  <a:pt x="1614424" y="0"/>
                </a:lnTo>
                <a:close/>
              </a:path>
            </a:pathLst>
          </a:custGeom>
          <a:solidFill>
            <a:srgbClr val="12B1EB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0" name="object 63"/>
          <p:cNvSpPr>
            <a:spLocks/>
          </p:cNvSpPr>
          <p:nvPr/>
        </p:nvSpPr>
        <p:spPr bwMode="auto">
          <a:xfrm>
            <a:off x="7137400" y="3646488"/>
            <a:ext cx="1735138" cy="728662"/>
          </a:xfrm>
          <a:custGeom>
            <a:avLst/>
            <a:gdLst>
              <a:gd name="T0" fmla="*/ 1732031 w 1736090"/>
              <a:gd name="T1" fmla="*/ 121200 h 728979"/>
              <a:gd name="T2" fmla="*/ 1732031 w 1736090"/>
              <a:gd name="T3" fmla="*/ 606004 h 728979"/>
              <a:gd name="T4" fmla="*/ 1722511 w 1736090"/>
              <a:gd name="T5" fmla="*/ 653182 h 728979"/>
              <a:gd name="T6" fmla="*/ 1696549 w 1736090"/>
              <a:gd name="T7" fmla="*/ 691708 h 728979"/>
              <a:gd name="T8" fmla="*/ 1658041 w 1736090"/>
              <a:gd name="T9" fmla="*/ 717682 h 728979"/>
              <a:gd name="T10" fmla="*/ 1610886 w 1736090"/>
              <a:gd name="T11" fmla="*/ 727205 h 728979"/>
              <a:gd name="T12" fmla="*/ 0 w 1736090"/>
              <a:gd name="T13" fmla="*/ 727205 h 728979"/>
              <a:gd name="T14" fmla="*/ 0 w 1736090"/>
              <a:gd name="T15" fmla="*/ 0 h 728979"/>
              <a:gd name="T16" fmla="*/ 1610886 w 1736090"/>
              <a:gd name="T17" fmla="*/ 0 h 728979"/>
              <a:gd name="T18" fmla="*/ 1658041 w 1736090"/>
              <a:gd name="T19" fmla="*/ 9524 h 728979"/>
              <a:gd name="T20" fmla="*/ 1696549 w 1736090"/>
              <a:gd name="T21" fmla="*/ 35500 h 728979"/>
              <a:gd name="T22" fmla="*/ 1722511 w 1736090"/>
              <a:gd name="T23" fmla="*/ 74024 h 728979"/>
              <a:gd name="T24" fmla="*/ 1732031 w 1736090"/>
              <a:gd name="T25" fmla="*/ 12120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735835" y="121412"/>
                </a:moveTo>
                <a:lnTo>
                  <a:pt x="1735835" y="607060"/>
                </a:lnTo>
                <a:lnTo>
                  <a:pt x="1726295" y="654319"/>
                </a:lnTo>
                <a:lnTo>
                  <a:pt x="1700275" y="692912"/>
                </a:lnTo>
                <a:lnTo>
                  <a:pt x="1661683" y="718931"/>
                </a:lnTo>
                <a:lnTo>
                  <a:pt x="1614424" y="728472"/>
                </a:lnTo>
                <a:lnTo>
                  <a:pt x="0" y="728472"/>
                </a:lnTo>
                <a:lnTo>
                  <a:pt x="0" y="0"/>
                </a:lnTo>
                <a:lnTo>
                  <a:pt x="1614424" y="0"/>
                </a:lnTo>
                <a:lnTo>
                  <a:pt x="1661683" y="9540"/>
                </a:lnTo>
                <a:lnTo>
                  <a:pt x="1700275" y="35560"/>
                </a:lnTo>
                <a:lnTo>
                  <a:pt x="1726295" y="74152"/>
                </a:lnTo>
                <a:lnTo>
                  <a:pt x="1735835" y="121412"/>
                </a:lnTo>
                <a:close/>
              </a:path>
            </a:pathLst>
          </a:custGeom>
          <a:noFill/>
          <a:ln w="15240">
            <a:solidFill>
              <a:srgbClr val="5ECCF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1" name="object 64"/>
          <p:cNvSpPr txBox="1">
            <a:spLocks noChangeArrowheads="1"/>
          </p:cNvSpPr>
          <p:nvPr/>
        </p:nvSpPr>
        <p:spPr bwMode="auto">
          <a:xfrm>
            <a:off x="7224713" y="3886200"/>
            <a:ext cx="1198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Субвенции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62" name="object 65"/>
          <p:cNvSpPr>
            <a:spLocks/>
          </p:cNvSpPr>
          <p:nvPr/>
        </p:nvSpPr>
        <p:spPr bwMode="auto">
          <a:xfrm>
            <a:off x="6248400" y="4564063"/>
            <a:ext cx="898525" cy="1122362"/>
          </a:xfrm>
          <a:custGeom>
            <a:avLst/>
            <a:gdLst>
              <a:gd name="T0" fmla="*/ 0 w 897890"/>
              <a:gd name="T1" fmla="*/ 0 h 1122045"/>
              <a:gd name="T2" fmla="*/ 0 w 897890"/>
              <a:gd name="T3" fmla="*/ 673606 h 1122045"/>
              <a:gd name="T4" fmla="*/ 450089 w 897890"/>
              <a:gd name="T5" fmla="*/ 1122932 h 1122045"/>
              <a:gd name="T6" fmla="*/ 900177 w 897890"/>
              <a:gd name="T7" fmla="*/ 673606 h 1122045"/>
              <a:gd name="T8" fmla="*/ 900177 w 897890"/>
              <a:gd name="T9" fmla="*/ 449326 h 1122045"/>
              <a:gd name="T10" fmla="*/ 450089 w 897890"/>
              <a:gd name="T11" fmla="*/ 449326 h 1122045"/>
              <a:gd name="T12" fmla="*/ 0 w 897890"/>
              <a:gd name="T13" fmla="*/ 0 h 1122045"/>
              <a:gd name="T14" fmla="*/ 900177 w 897890"/>
              <a:gd name="T15" fmla="*/ 0 h 1122045"/>
              <a:gd name="T16" fmla="*/ 450089 w 897890"/>
              <a:gd name="T17" fmla="*/ 449326 h 1122045"/>
              <a:gd name="T18" fmla="*/ 900177 w 897890"/>
              <a:gd name="T19" fmla="*/ 449326 h 1122045"/>
              <a:gd name="T20" fmla="*/ 900177 w 897890"/>
              <a:gd name="T21" fmla="*/ 0 h 1122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97890"/>
              <a:gd name="T34" fmla="*/ 0 h 1122045"/>
              <a:gd name="T35" fmla="*/ 897890 w 897890"/>
              <a:gd name="T36" fmla="*/ 1122045 h 11220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97890" h="1122045">
                <a:moveTo>
                  <a:pt x="0" y="0"/>
                </a:moveTo>
                <a:lnTo>
                  <a:pt x="0" y="672846"/>
                </a:lnTo>
                <a:lnTo>
                  <a:pt x="448818" y="1121664"/>
                </a:lnTo>
                <a:lnTo>
                  <a:pt x="897635" y="672846"/>
                </a:lnTo>
                <a:lnTo>
                  <a:pt x="897635" y="448818"/>
                </a:lnTo>
                <a:lnTo>
                  <a:pt x="448818" y="448818"/>
                </a:lnTo>
                <a:lnTo>
                  <a:pt x="0" y="0"/>
                </a:lnTo>
                <a:close/>
              </a:path>
              <a:path w="897890" h="1122045">
                <a:moveTo>
                  <a:pt x="897635" y="0"/>
                </a:moveTo>
                <a:lnTo>
                  <a:pt x="448818" y="448818"/>
                </a:lnTo>
                <a:lnTo>
                  <a:pt x="897635" y="448818"/>
                </a:lnTo>
                <a:lnTo>
                  <a:pt x="897635" y="0"/>
                </a:lnTo>
                <a:close/>
              </a:path>
            </a:pathLst>
          </a:custGeom>
          <a:solidFill>
            <a:srgbClr val="81D2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3" name="object 66"/>
          <p:cNvSpPr>
            <a:spLocks/>
          </p:cNvSpPr>
          <p:nvPr/>
        </p:nvSpPr>
        <p:spPr bwMode="auto">
          <a:xfrm>
            <a:off x="6248400" y="4564063"/>
            <a:ext cx="898525" cy="1122362"/>
          </a:xfrm>
          <a:custGeom>
            <a:avLst/>
            <a:gdLst>
              <a:gd name="T0" fmla="*/ 900177 w 897890"/>
              <a:gd name="T1" fmla="*/ 0 h 1122045"/>
              <a:gd name="T2" fmla="*/ 900177 w 897890"/>
              <a:gd name="T3" fmla="*/ 673606 h 1122045"/>
              <a:gd name="T4" fmla="*/ 450089 w 897890"/>
              <a:gd name="T5" fmla="*/ 1122932 h 1122045"/>
              <a:gd name="T6" fmla="*/ 0 w 897890"/>
              <a:gd name="T7" fmla="*/ 673606 h 1122045"/>
              <a:gd name="T8" fmla="*/ 0 w 897890"/>
              <a:gd name="T9" fmla="*/ 0 h 1122045"/>
              <a:gd name="T10" fmla="*/ 450089 w 897890"/>
              <a:gd name="T11" fmla="*/ 449326 h 1122045"/>
              <a:gd name="T12" fmla="*/ 900177 w 897890"/>
              <a:gd name="T13" fmla="*/ 0 h 1122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7890"/>
              <a:gd name="T22" fmla="*/ 0 h 1122045"/>
              <a:gd name="T23" fmla="*/ 897890 w 897890"/>
              <a:gd name="T24" fmla="*/ 1122045 h 1122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7890" h="1122045">
                <a:moveTo>
                  <a:pt x="897635" y="0"/>
                </a:moveTo>
                <a:lnTo>
                  <a:pt x="897635" y="672846"/>
                </a:lnTo>
                <a:lnTo>
                  <a:pt x="448818" y="1121664"/>
                </a:lnTo>
                <a:lnTo>
                  <a:pt x="0" y="672846"/>
                </a:lnTo>
                <a:lnTo>
                  <a:pt x="0" y="0"/>
                </a:lnTo>
                <a:lnTo>
                  <a:pt x="448818" y="448818"/>
                </a:lnTo>
                <a:lnTo>
                  <a:pt x="897635" y="0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4" name="object 67"/>
          <p:cNvSpPr txBox="1">
            <a:spLocks noChangeArrowheads="1"/>
          </p:cNvSpPr>
          <p:nvPr/>
        </p:nvSpPr>
        <p:spPr bwMode="auto">
          <a:xfrm>
            <a:off x="6400800" y="4972050"/>
            <a:ext cx="5953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613" algn="ctr">
              <a:lnSpc>
                <a:spcPts val="1113"/>
              </a:lnSpc>
            </a:pPr>
            <a:r>
              <a:rPr lang="ru-RU" sz="1000">
                <a:latin typeface="Georgia" pitchFamily="18" charset="0"/>
              </a:rPr>
              <a:t>8046,0</a:t>
            </a:r>
          </a:p>
          <a:p>
            <a:pPr marL="74613">
              <a:lnSpc>
                <a:spcPts val="1113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65" name="object 68"/>
          <p:cNvSpPr>
            <a:spLocks/>
          </p:cNvSpPr>
          <p:nvPr/>
        </p:nvSpPr>
        <p:spPr bwMode="auto">
          <a:xfrm>
            <a:off x="7089775" y="4564063"/>
            <a:ext cx="1736725" cy="728662"/>
          </a:xfrm>
          <a:custGeom>
            <a:avLst/>
            <a:gdLst>
              <a:gd name="T0" fmla="*/ 1616788 w 1736090"/>
              <a:gd name="T1" fmla="*/ 0 h 728979"/>
              <a:gd name="T2" fmla="*/ 0 w 1736090"/>
              <a:gd name="T3" fmla="*/ 0 h 728979"/>
              <a:gd name="T4" fmla="*/ 0 w 1736090"/>
              <a:gd name="T5" fmla="*/ 727205 h 728979"/>
              <a:gd name="T6" fmla="*/ 1616788 w 1736090"/>
              <a:gd name="T7" fmla="*/ 727205 h 728979"/>
              <a:gd name="T8" fmla="*/ 1664115 w 1736090"/>
              <a:gd name="T9" fmla="*/ 717682 h 728979"/>
              <a:gd name="T10" fmla="*/ 1702764 w 1736090"/>
              <a:gd name="T11" fmla="*/ 691708 h 728979"/>
              <a:gd name="T12" fmla="*/ 1728822 w 1736090"/>
              <a:gd name="T13" fmla="*/ 653182 h 728979"/>
              <a:gd name="T14" fmla="*/ 1738376 w 1736090"/>
              <a:gd name="T15" fmla="*/ 606004 h 728979"/>
              <a:gd name="T16" fmla="*/ 1738376 w 1736090"/>
              <a:gd name="T17" fmla="*/ 121200 h 728979"/>
              <a:gd name="T18" fmla="*/ 1728822 w 1736090"/>
              <a:gd name="T19" fmla="*/ 74024 h 728979"/>
              <a:gd name="T20" fmla="*/ 1702764 w 1736090"/>
              <a:gd name="T21" fmla="*/ 35500 h 728979"/>
              <a:gd name="T22" fmla="*/ 1664115 w 1736090"/>
              <a:gd name="T23" fmla="*/ 9524 h 728979"/>
              <a:gd name="T24" fmla="*/ 1616788 w 1736090"/>
              <a:gd name="T25" fmla="*/ 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614424" y="0"/>
                </a:moveTo>
                <a:lnTo>
                  <a:pt x="0" y="0"/>
                </a:lnTo>
                <a:lnTo>
                  <a:pt x="0" y="728472"/>
                </a:lnTo>
                <a:lnTo>
                  <a:pt x="1614424" y="728472"/>
                </a:lnTo>
                <a:lnTo>
                  <a:pt x="1661683" y="718931"/>
                </a:lnTo>
                <a:lnTo>
                  <a:pt x="1700275" y="692912"/>
                </a:lnTo>
                <a:lnTo>
                  <a:pt x="1726295" y="654319"/>
                </a:lnTo>
                <a:lnTo>
                  <a:pt x="1735835" y="607060"/>
                </a:lnTo>
                <a:lnTo>
                  <a:pt x="1735835" y="121412"/>
                </a:lnTo>
                <a:lnTo>
                  <a:pt x="1726295" y="74152"/>
                </a:lnTo>
                <a:lnTo>
                  <a:pt x="1700275" y="35560"/>
                </a:lnTo>
                <a:lnTo>
                  <a:pt x="1661683" y="9540"/>
                </a:lnTo>
                <a:lnTo>
                  <a:pt x="1614424" y="0"/>
                </a:lnTo>
                <a:close/>
              </a:path>
            </a:pathLst>
          </a:custGeom>
          <a:solidFill>
            <a:srgbClr val="81D21A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6" name="object 69"/>
          <p:cNvSpPr>
            <a:spLocks/>
          </p:cNvSpPr>
          <p:nvPr/>
        </p:nvSpPr>
        <p:spPr bwMode="auto">
          <a:xfrm>
            <a:off x="7089775" y="4564063"/>
            <a:ext cx="1736725" cy="728662"/>
          </a:xfrm>
          <a:custGeom>
            <a:avLst/>
            <a:gdLst>
              <a:gd name="T0" fmla="*/ 1738376 w 1736090"/>
              <a:gd name="T1" fmla="*/ 121200 h 728979"/>
              <a:gd name="T2" fmla="*/ 1738376 w 1736090"/>
              <a:gd name="T3" fmla="*/ 606004 h 728979"/>
              <a:gd name="T4" fmla="*/ 1728822 w 1736090"/>
              <a:gd name="T5" fmla="*/ 653182 h 728979"/>
              <a:gd name="T6" fmla="*/ 1702764 w 1736090"/>
              <a:gd name="T7" fmla="*/ 691708 h 728979"/>
              <a:gd name="T8" fmla="*/ 1664115 w 1736090"/>
              <a:gd name="T9" fmla="*/ 717682 h 728979"/>
              <a:gd name="T10" fmla="*/ 1616788 w 1736090"/>
              <a:gd name="T11" fmla="*/ 727205 h 728979"/>
              <a:gd name="T12" fmla="*/ 0 w 1736090"/>
              <a:gd name="T13" fmla="*/ 727205 h 728979"/>
              <a:gd name="T14" fmla="*/ 0 w 1736090"/>
              <a:gd name="T15" fmla="*/ 0 h 728979"/>
              <a:gd name="T16" fmla="*/ 1616788 w 1736090"/>
              <a:gd name="T17" fmla="*/ 0 h 728979"/>
              <a:gd name="T18" fmla="*/ 1664115 w 1736090"/>
              <a:gd name="T19" fmla="*/ 9524 h 728979"/>
              <a:gd name="T20" fmla="*/ 1702764 w 1736090"/>
              <a:gd name="T21" fmla="*/ 35500 h 728979"/>
              <a:gd name="T22" fmla="*/ 1728822 w 1736090"/>
              <a:gd name="T23" fmla="*/ 74024 h 728979"/>
              <a:gd name="T24" fmla="*/ 1738376 w 1736090"/>
              <a:gd name="T25" fmla="*/ 12120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735835" y="121412"/>
                </a:moveTo>
                <a:lnTo>
                  <a:pt x="1735835" y="607060"/>
                </a:lnTo>
                <a:lnTo>
                  <a:pt x="1726295" y="654319"/>
                </a:lnTo>
                <a:lnTo>
                  <a:pt x="1700275" y="692912"/>
                </a:lnTo>
                <a:lnTo>
                  <a:pt x="1661683" y="718931"/>
                </a:lnTo>
                <a:lnTo>
                  <a:pt x="1614424" y="728472"/>
                </a:lnTo>
                <a:lnTo>
                  <a:pt x="0" y="728472"/>
                </a:lnTo>
                <a:lnTo>
                  <a:pt x="0" y="0"/>
                </a:lnTo>
                <a:lnTo>
                  <a:pt x="1614424" y="0"/>
                </a:lnTo>
                <a:lnTo>
                  <a:pt x="1661683" y="9540"/>
                </a:lnTo>
                <a:lnTo>
                  <a:pt x="1700275" y="35560"/>
                </a:lnTo>
                <a:lnTo>
                  <a:pt x="1726295" y="74152"/>
                </a:lnTo>
                <a:lnTo>
                  <a:pt x="1735835" y="121412"/>
                </a:lnTo>
                <a:close/>
              </a:path>
            </a:pathLst>
          </a:custGeom>
          <a:noFill/>
          <a:ln w="15240">
            <a:solidFill>
              <a:srgbClr val="A7EA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7" name="object 70"/>
          <p:cNvSpPr txBox="1">
            <a:spLocks noChangeArrowheads="1"/>
          </p:cNvSpPr>
          <p:nvPr/>
        </p:nvSpPr>
        <p:spPr bwMode="auto">
          <a:xfrm>
            <a:off x="7177088" y="4805363"/>
            <a:ext cx="10683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Дотация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0868" name="object 71"/>
          <p:cNvSpPr>
            <a:spLocks/>
          </p:cNvSpPr>
          <p:nvPr/>
        </p:nvSpPr>
        <p:spPr bwMode="auto">
          <a:xfrm>
            <a:off x="6248400" y="5483225"/>
            <a:ext cx="898525" cy="1120775"/>
          </a:xfrm>
          <a:custGeom>
            <a:avLst/>
            <a:gdLst>
              <a:gd name="T0" fmla="*/ 0 w 897890"/>
              <a:gd name="T1" fmla="*/ 0 h 1120140"/>
              <a:gd name="T2" fmla="*/ 0 w 897890"/>
              <a:gd name="T3" fmla="*/ 672846 h 1120140"/>
              <a:gd name="T4" fmla="*/ 450089 w 897890"/>
              <a:gd name="T5" fmla="*/ 1122682 h 1120140"/>
              <a:gd name="T6" fmla="*/ 900177 w 897890"/>
              <a:gd name="T7" fmla="*/ 672846 h 1120140"/>
              <a:gd name="T8" fmla="*/ 900177 w 897890"/>
              <a:gd name="T9" fmla="*/ 449837 h 1120140"/>
              <a:gd name="T10" fmla="*/ 450089 w 897890"/>
              <a:gd name="T11" fmla="*/ 449837 h 1120140"/>
              <a:gd name="T12" fmla="*/ 0 w 897890"/>
              <a:gd name="T13" fmla="*/ 0 h 1120140"/>
              <a:gd name="T14" fmla="*/ 900177 w 897890"/>
              <a:gd name="T15" fmla="*/ 0 h 1120140"/>
              <a:gd name="T16" fmla="*/ 450089 w 897890"/>
              <a:gd name="T17" fmla="*/ 449837 h 1120140"/>
              <a:gd name="T18" fmla="*/ 900177 w 897890"/>
              <a:gd name="T19" fmla="*/ 449837 h 1120140"/>
              <a:gd name="T20" fmla="*/ 900177 w 897890"/>
              <a:gd name="T21" fmla="*/ 0 h 11201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97890"/>
              <a:gd name="T34" fmla="*/ 0 h 1120140"/>
              <a:gd name="T35" fmla="*/ 897890 w 897890"/>
              <a:gd name="T36" fmla="*/ 1120140 h 11201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97890" h="1120140">
                <a:moveTo>
                  <a:pt x="0" y="0"/>
                </a:moveTo>
                <a:lnTo>
                  <a:pt x="0" y="671322"/>
                </a:lnTo>
                <a:lnTo>
                  <a:pt x="448818" y="1120140"/>
                </a:lnTo>
                <a:lnTo>
                  <a:pt x="897635" y="671322"/>
                </a:lnTo>
                <a:lnTo>
                  <a:pt x="897635" y="448818"/>
                </a:lnTo>
                <a:lnTo>
                  <a:pt x="448818" y="448818"/>
                </a:lnTo>
                <a:lnTo>
                  <a:pt x="0" y="0"/>
                </a:lnTo>
                <a:close/>
              </a:path>
              <a:path w="897890" h="1120140">
                <a:moveTo>
                  <a:pt x="897635" y="0"/>
                </a:moveTo>
                <a:lnTo>
                  <a:pt x="448818" y="448818"/>
                </a:lnTo>
                <a:lnTo>
                  <a:pt x="897635" y="448818"/>
                </a:lnTo>
                <a:lnTo>
                  <a:pt x="897635" y="0"/>
                </a:lnTo>
                <a:close/>
              </a:path>
            </a:pathLst>
          </a:custGeom>
          <a:solidFill>
            <a:srgbClr val="5DCE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9" name="object 72"/>
          <p:cNvSpPr>
            <a:spLocks/>
          </p:cNvSpPr>
          <p:nvPr/>
        </p:nvSpPr>
        <p:spPr bwMode="auto">
          <a:xfrm>
            <a:off x="6248400" y="5483225"/>
            <a:ext cx="898525" cy="1120775"/>
          </a:xfrm>
          <a:custGeom>
            <a:avLst/>
            <a:gdLst>
              <a:gd name="T0" fmla="*/ 900177 w 897890"/>
              <a:gd name="T1" fmla="*/ 0 h 1120140"/>
              <a:gd name="T2" fmla="*/ 900177 w 897890"/>
              <a:gd name="T3" fmla="*/ 672846 h 1120140"/>
              <a:gd name="T4" fmla="*/ 450089 w 897890"/>
              <a:gd name="T5" fmla="*/ 1122682 h 1120140"/>
              <a:gd name="T6" fmla="*/ 0 w 897890"/>
              <a:gd name="T7" fmla="*/ 672846 h 1120140"/>
              <a:gd name="T8" fmla="*/ 0 w 897890"/>
              <a:gd name="T9" fmla="*/ 0 h 1120140"/>
              <a:gd name="T10" fmla="*/ 450089 w 897890"/>
              <a:gd name="T11" fmla="*/ 449837 h 1120140"/>
              <a:gd name="T12" fmla="*/ 900177 w 897890"/>
              <a:gd name="T13" fmla="*/ 0 h 1120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7890"/>
              <a:gd name="T22" fmla="*/ 0 h 1120140"/>
              <a:gd name="T23" fmla="*/ 897890 w 897890"/>
              <a:gd name="T24" fmla="*/ 1120140 h 1120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7890" h="1120140">
                <a:moveTo>
                  <a:pt x="897635" y="0"/>
                </a:moveTo>
                <a:lnTo>
                  <a:pt x="897635" y="671322"/>
                </a:lnTo>
                <a:lnTo>
                  <a:pt x="448818" y="1120140"/>
                </a:lnTo>
                <a:lnTo>
                  <a:pt x="0" y="671322"/>
                </a:lnTo>
                <a:lnTo>
                  <a:pt x="0" y="0"/>
                </a:lnTo>
                <a:lnTo>
                  <a:pt x="448818" y="448818"/>
                </a:lnTo>
                <a:lnTo>
                  <a:pt x="897635" y="0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70" name="object 73"/>
          <p:cNvSpPr txBox="1">
            <a:spLocks noChangeArrowheads="1"/>
          </p:cNvSpPr>
          <p:nvPr/>
        </p:nvSpPr>
        <p:spPr bwMode="auto">
          <a:xfrm>
            <a:off x="6248400" y="5913438"/>
            <a:ext cx="747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0525" indent="-377825" algn="ctr">
              <a:lnSpc>
                <a:spcPts val="1025"/>
              </a:lnSpc>
            </a:pPr>
            <a:r>
              <a:rPr lang="ru-RU" sz="1000" b="1">
                <a:latin typeface="Georgia" pitchFamily="18" charset="0"/>
              </a:rPr>
              <a:t>0,0</a:t>
            </a:r>
          </a:p>
          <a:p>
            <a:pPr marL="390525" indent="-377825" algn="ctr">
              <a:lnSpc>
                <a:spcPts val="1025"/>
              </a:lnSpc>
            </a:pPr>
            <a:r>
              <a:rPr lang="ru-RU" sz="1000" b="1">
                <a:latin typeface="Georgia" pitchFamily="18" charset="0"/>
              </a:rPr>
              <a:t>тыс.руб.</a:t>
            </a:r>
            <a:endParaRPr lang="ru-RU" sz="1000">
              <a:latin typeface="Georgia" pitchFamily="18" charset="0"/>
            </a:endParaRPr>
          </a:p>
        </p:txBody>
      </p:sp>
      <p:sp>
        <p:nvSpPr>
          <p:cNvPr id="30871" name="object 74"/>
          <p:cNvSpPr>
            <a:spLocks/>
          </p:cNvSpPr>
          <p:nvPr/>
        </p:nvSpPr>
        <p:spPr bwMode="auto">
          <a:xfrm>
            <a:off x="7089775" y="5521325"/>
            <a:ext cx="1736725" cy="728663"/>
          </a:xfrm>
          <a:custGeom>
            <a:avLst/>
            <a:gdLst>
              <a:gd name="T0" fmla="*/ 1616788 w 1736090"/>
              <a:gd name="T1" fmla="*/ 0 h 728979"/>
              <a:gd name="T2" fmla="*/ 0 w 1736090"/>
              <a:gd name="T3" fmla="*/ 0 h 728979"/>
              <a:gd name="T4" fmla="*/ 0 w 1736090"/>
              <a:gd name="T5" fmla="*/ 727209 h 728979"/>
              <a:gd name="T6" fmla="*/ 1616788 w 1736090"/>
              <a:gd name="T7" fmla="*/ 727209 h 728979"/>
              <a:gd name="T8" fmla="*/ 1664115 w 1736090"/>
              <a:gd name="T9" fmla="*/ 717685 h 728979"/>
              <a:gd name="T10" fmla="*/ 1702764 w 1736090"/>
              <a:gd name="T11" fmla="*/ 691712 h 728979"/>
              <a:gd name="T12" fmla="*/ 1728822 w 1736090"/>
              <a:gd name="T13" fmla="*/ 653186 h 728979"/>
              <a:gd name="T14" fmla="*/ 1738376 w 1736090"/>
              <a:gd name="T15" fmla="*/ 606008 h 728979"/>
              <a:gd name="T16" fmla="*/ 1738376 w 1736090"/>
              <a:gd name="T17" fmla="*/ 121200 h 728979"/>
              <a:gd name="T18" fmla="*/ 1728822 w 1736090"/>
              <a:gd name="T19" fmla="*/ 74024 h 728979"/>
              <a:gd name="T20" fmla="*/ 1702764 w 1736090"/>
              <a:gd name="T21" fmla="*/ 35500 h 728979"/>
              <a:gd name="T22" fmla="*/ 1664115 w 1736090"/>
              <a:gd name="T23" fmla="*/ 9524 h 728979"/>
              <a:gd name="T24" fmla="*/ 1616788 w 1736090"/>
              <a:gd name="T25" fmla="*/ 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614424" y="0"/>
                </a:moveTo>
                <a:lnTo>
                  <a:pt x="0" y="0"/>
                </a:lnTo>
                <a:lnTo>
                  <a:pt x="0" y="728472"/>
                </a:lnTo>
                <a:lnTo>
                  <a:pt x="1614424" y="728472"/>
                </a:lnTo>
                <a:lnTo>
                  <a:pt x="1661683" y="718931"/>
                </a:lnTo>
                <a:lnTo>
                  <a:pt x="1700275" y="692912"/>
                </a:lnTo>
                <a:lnTo>
                  <a:pt x="1726295" y="654319"/>
                </a:lnTo>
                <a:lnTo>
                  <a:pt x="1735835" y="607060"/>
                </a:lnTo>
                <a:lnTo>
                  <a:pt x="1735835" y="121412"/>
                </a:lnTo>
                <a:lnTo>
                  <a:pt x="1726295" y="74152"/>
                </a:lnTo>
                <a:lnTo>
                  <a:pt x="1700275" y="35560"/>
                </a:lnTo>
                <a:lnTo>
                  <a:pt x="1661683" y="9540"/>
                </a:lnTo>
                <a:lnTo>
                  <a:pt x="1614424" y="0"/>
                </a:lnTo>
                <a:close/>
              </a:path>
            </a:pathLst>
          </a:custGeom>
          <a:solidFill>
            <a:srgbClr val="FFB379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72" name="object 75"/>
          <p:cNvSpPr>
            <a:spLocks/>
          </p:cNvSpPr>
          <p:nvPr/>
        </p:nvSpPr>
        <p:spPr bwMode="auto">
          <a:xfrm>
            <a:off x="7086600" y="5486400"/>
            <a:ext cx="1736725" cy="728663"/>
          </a:xfrm>
          <a:custGeom>
            <a:avLst/>
            <a:gdLst>
              <a:gd name="T0" fmla="*/ 1738376 w 1736090"/>
              <a:gd name="T1" fmla="*/ 121200 h 728979"/>
              <a:gd name="T2" fmla="*/ 1738376 w 1736090"/>
              <a:gd name="T3" fmla="*/ 606008 h 728979"/>
              <a:gd name="T4" fmla="*/ 1728822 w 1736090"/>
              <a:gd name="T5" fmla="*/ 653186 h 728979"/>
              <a:gd name="T6" fmla="*/ 1702764 w 1736090"/>
              <a:gd name="T7" fmla="*/ 691712 h 728979"/>
              <a:gd name="T8" fmla="*/ 1664115 w 1736090"/>
              <a:gd name="T9" fmla="*/ 717685 h 728979"/>
              <a:gd name="T10" fmla="*/ 1616788 w 1736090"/>
              <a:gd name="T11" fmla="*/ 727209 h 728979"/>
              <a:gd name="T12" fmla="*/ 0 w 1736090"/>
              <a:gd name="T13" fmla="*/ 727209 h 728979"/>
              <a:gd name="T14" fmla="*/ 0 w 1736090"/>
              <a:gd name="T15" fmla="*/ 0 h 728979"/>
              <a:gd name="T16" fmla="*/ 1616788 w 1736090"/>
              <a:gd name="T17" fmla="*/ 0 h 728979"/>
              <a:gd name="T18" fmla="*/ 1664115 w 1736090"/>
              <a:gd name="T19" fmla="*/ 9524 h 728979"/>
              <a:gd name="T20" fmla="*/ 1702764 w 1736090"/>
              <a:gd name="T21" fmla="*/ 35500 h 728979"/>
              <a:gd name="T22" fmla="*/ 1728822 w 1736090"/>
              <a:gd name="T23" fmla="*/ 74024 h 728979"/>
              <a:gd name="T24" fmla="*/ 1738376 w 1736090"/>
              <a:gd name="T25" fmla="*/ 121200 h 7289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6090"/>
              <a:gd name="T40" fmla="*/ 0 h 728979"/>
              <a:gd name="T41" fmla="*/ 1736090 w 1736090"/>
              <a:gd name="T42" fmla="*/ 728979 h 7289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6090" h="728979">
                <a:moveTo>
                  <a:pt x="1735835" y="121412"/>
                </a:moveTo>
                <a:lnTo>
                  <a:pt x="1735835" y="607060"/>
                </a:lnTo>
                <a:lnTo>
                  <a:pt x="1726295" y="654319"/>
                </a:lnTo>
                <a:lnTo>
                  <a:pt x="1700275" y="692912"/>
                </a:lnTo>
                <a:lnTo>
                  <a:pt x="1661683" y="718931"/>
                </a:lnTo>
                <a:lnTo>
                  <a:pt x="1614424" y="728472"/>
                </a:lnTo>
                <a:lnTo>
                  <a:pt x="0" y="728472"/>
                </a:lnTo>
                <a:lnTo>
                  <a:pt x="0" y="0"/>
                </a:lnTo>
                <a:lnTo>
                  <a:pt x="1614424" y="0"/>
                </a:lnTo>
                <a:lnTo>
                  <a:pt x="1661683" y="9540"/>
                </a:lnTo>
                <a:lnTo>
                  <a:pt x="1700275" y="35560"/>
                </a:lnTo>
                <a:lnTo>
                  <a:pt x="1726295" y="74152"/>
                </a:lnTo>
                <a:lnTo>
                  <a:pt x="1735835" y="121412"/>
                </a:lnTo>
                <a:close/>
              </a:path>
            </a:pathLst>
          </a:custGeom>
          <a:noFill/>
          <a:ln w="15240">
            <a:solidFill>
              <a:srgbClr val="5DCE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73" name="object 76"/>
          <p:cNvSpPr txBox="1">
            <a:spLocks noChangeArrowheads="1"/>
          </p:cNvSpPr>
          <p:nvPr/>
        </p:nvSpPr>
        <p:spPr bwMode="auto">
          <a:xfrm>
            <a:off x="7177088" y="5762625"/>
            <a:ext cx="11763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0" indent="-114300">
              <a:buFont typeface="Georgia" pitchFamily="18" charset="0"/>
              <a:buChar char="•"/>
              <a:tabLst>
                <a:tab pos="127000" algn="l"/>
              </a:tabLst>
            </a:pPr>
            <a:r>
              <a:rPr lang="ru-RU" sz="1400" b="1">
                <a:latin typeface="Georgia" pitchFamily="18" charset="0"/>
              </a:rPr>
              <a:t>Иные МБТ</a:t>
            </a:r>
            <a:endParaRPr lang="ru-RU" sz="1400">
              <a:latin typeface="Georgia" pitchFamily="18" charset="0"/>
            </a:endParaRPr>
          </a:p>
        </p:txBody>
      </p:sp>
      <p:graphicFrame>
        <p:nvGraphicFramePr>
          <p:cNvPr id="30799" name="Object 79"/>
          <p:cNvGraphicFramePr>
            <a:graphicFrameLocks/>
          </p:cNvGraphicFramePr>
          <p:nvPr/>
        </p:nvGraphicFramePr>
        <p:xfrm>
          <a:off x="0" y="990600"/>
          <a:ext cx="33909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Диаграмма" r:id="rId11" imgW="3390979" imgH="1533600" progId="Excel.Chart.8">
                  <p:embed/>
                </p:oleObj>
              </mc:Choice>
              <mc:Fallback>
                <p:oleObj name="Диаграмма" r:id="rId11" imgW="3390979" imgH="1533600" progId="Excel.Chart.8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33909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0" name="Object 80"/>
          <p:cNvGraphicFramePr>
            <a:graphicFrameLocks/>
          </p:cNvGraphicFramePr>
          <p:nvPr/>
        </p:nvGraphicFramePr>
        <p:xfrm>
          <a:off x="3200400" y="990600"/>
          <a:ext cx="33909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Диаграмма" r:id="rId13" imgW="3390979" imgH="1533600" progId="Excel.Chart.8">
                  <p:embed/>
                </p:oleObj>
              </mc:Choice>
              <mc:Fallback>
                <p:oleObj name="Диаграмма" r:id="rId13" imgW="3390979" imgH="1533600" progId="Excel.Chart.8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33909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1" name="Object 81"/>
          <p:cNvGraphicFramePr>
            <a:graphicFrameLocks/>
          </p:cNvGraphicFramePr>
          <p:nvPr/>
        </p:nvGraphicFramePr>
        <p:xfrm>
          <a:off x="6019800" y="1143000"/>
          <a:ext cx="31242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Диаграмма" r:id="rId15" imgW="3390979" imgH="1533600" progId="Excel.Chart.8">
                  <p:embed/>
                </p:oleObj>
              </mc:Choice>
              <mc:Fallback>
                <p:oleObj name="Диаграмма" r:id="rId15" imgW="3390979" imgH="1533600" progId="Excel.Chart.8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31242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algn="ctr">
              <a:defRPr/>
            </a:pPr>
            <a:endParaRPr lang="ru-RU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Динамика расходов бюджета муниципального образования поселок Уршельский (сельское поселение) Гусь-Хрустального района Владимирской области</a:t>
            </a:r>
            <a:endParaRPr lang="ru-RU">
              <a:latin typeface="Calibri" pitchFamily="34" charset="0"/>
            </a:endParaRPr>
          </a:p>
        </p:txBody>
      </p:sp>
      <p:sp>
        <p:nvSpPr>
          <p:cNvPr id="31754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28600" y="781050"/>
          <a:ext cx="8543925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Диаграмма" r:id="rId7" imgW="8544035" imgH="6000750" progId="Excel.Chart.8">
                  <p:embed/>
                </p:oleObj>
              </mc:Choice>
              <mc:Fallback>
                <p:oleObj name="Диаграмма" r:id="rId7" imgW="8544035" imgH="6000750" progId="Excel.Char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81050"/>
                        <a:ext cx="8543925" cy="600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Grp="1"/>
          </p:cNvSpPr>
          <p:nvPr>
            <p:ph type="title"/>
          </p:nvPr>
        </p:nvSpPr>
        <p:spPr>
          <a:xfrm>
            <a:off x="298450" y="182563"/>
            <a:ext cx="8547100" cy="615950"/>
          </a:xfrm>
        </p:spPr>
        <p:txBody>
          <a:bodyPr/>
          <a:lstStyle/>
          <a:p>
            <a:pPr marL="6350" eaLnBrk="1" hangingPunct="1"/>
            <a:r>
              <a:rPr lang="ru-RU" sz="2000" dirty="0" smtClean="0">
                <a:solidFill>
                  <a:srgbClr val="34AC8A"/>
                </a:solidFill>
                <a:latin typeface="Constantia" pitchFamily="18" charset="0"/>
              </a:rPr>
              <a:t>Расходы бюджета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solidFill>
                  <a:srgbClr val="34AC8A"/>
                </a:solidFill>
                <a:latin typeface="Constantia" pitchFamily="18" charset="0"/>
              </a:rPr>
              <a:t>по разделам бюджетной классификации расходов бюджетов</a:t>
            </a:r>
            <a:endParaRPr lang="ru-RU" sz="2000" dirty="0" smtClean="0">
              <a:latin typeface="Constantia" pitchFamily="18" charset="0"/>
            </a:endParaRPr>
          </a:p>
        </p:txBody>
      </p:sp>
      <p:graphicFrame>
        <p:nvGraphicFramePr>
          <p:cNvPr id="3291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96342"/>
              </p:ext>
            </p:extLst>
          </p:nvPr>
        </p:nvGraphicFramePr>
        <p:xfrm>
          <a:off x="381000" y="979803"/>
          <a:ext cx="5502007" cy="4616765"/>
        </p:xfrm>
        <a:graphic>
          <a:graphicData uri="http://schemas.openxmlformats.org/drawingml/2006/table">
            <a:tbl>
              <a:tblPr/>
              <a:tblGrid>
                <a:gridCol w="2752584"/>
                <a:gridCol w="1061846"/>
                <a:gridCol w="840628"/>
                <a:gridCol w="846949"/>
              </a:tblGrid>
              <a:tr h="46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5541,0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38324,2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22479,3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8383,2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168,0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«Средства массовой информации»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54,00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58516,3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34266,1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1" name="object 3"/>
          <p:cNvSpPr>
            <a:spLocks noChangeArrowheads="1"/>
          </p:cNvSpPr>
          <p:nvPr/>
        </p:nvSpPr>
        <p:spPr bwMode="auto">
          <a:xfrm>
            <a:off x="0" y="381000"/>
            <a:ext cx="9144000" cy="4724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2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3" name="object 5"/>
          <p:cNvSpPr>
            <a:spLocks noChangeArrowheads="1"/>
          </p:cNvSpPr>
          <p:nvPr/>
        </p:nvSpPr>
        <p:spPr bwMode="auto">
          <a:xfrm>
            <a:off x="0" y="381000"/>
            <a:ext cx="9144000" cy="4876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766763" y="-304800"/>
          <a:ext cx="8335962" cy="653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Диаграмма" r:id="rId7" imgW="8305777" imgH="6515100" progId="Excel.Chart.8">
                  <p:embed/>
                </p:oleObj>
              </mc:Choice>
              <mc:Fallback>
                <p:oleObj name="Диаграмма" r:id="rId7" imgW="8305777" imgH="6515100" progId="Excel.Char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-304800"/>
                        <a:ext cx="8335962" cy="653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1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92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93" name="object 5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>
              <a:latin typeface="Georgia" pitchFamily="18" charset="0"/>
            </a:endParaRPr>
          </a:p>
        </p:txBody>
      </p:sp>
      <p:sp>
        <p:nvSpPr>
          <p:cNvPr id="34894" name="object 68"/>
          <p:cNvSpPr>
            <a:spLocks noChangeArrowheads="1"/>
          </p:cNvSpPr>
          <p:nvPr/>
        </p:nvSpPr>
        <p:spPr bwMode="auto">
          <a:xfrm>
            <a:off x="5753100" y="990600"/>
            <a:ext cx="3024188" cy="1152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>
                <a:solidFill>
                  <a:srgbClr val="073B64"/>
                </a:solidFill>
              </a:rPr>
              <a:t>Функционирование  Правительства РФ высших исполнительных органов государственной власти субъектов РФ, местных администраций</a:t>
            </a:r>
            <a:endParaRPr lang="ru-RU" sz="1200"/>
          </a:p>
          <a:p>
            <a:pPr marL="12700" algn="ctr"/>
            <a:endParaRPr lang="ru-RU" sz="1200" b="1">
              <a:solidFill>
                <a:srgbClr val="30479F"/>
              </a:solidFill>
              <a:latin typeface="Georgia" pitchFamily="18" charset="0"/>
            </a:endParaRPr>
          </a:p>
        </p:txBody>
      </p:sp>
      <p:sp>
        <p:nvSpPr>
          <p:cNvPr id="34895" name="object 69"/>
          <p:cNvSpPr>
            <a:spLocks/>
          </p:cNvSpPr>
          <p:nvPr/>
        </p:nvSpPr>
        <p:spPr bwMode="auto">
          <a:xfrm>
            <a:off x="5791200" y="990600"/>
            <a:ext cx="3024188" cy="1152525"/>
          </a:xfrm>
          <a:custGeom>
            <a:avLst/>
            <a:gdLst>
              <a:gd name="T0" fmla="*/ 384208 w 3023870"/>
              <a:gd name="T1" fmla="*/ 0 h 2304415"/>
              <a:gd name="T2" fmla="*/ 3024888 w 3023870"/>
              <a:gd name="T3" fmla="*/ 0 h 2304415"/>
              <a:gd name="T4" fmla="*/ 3024888 w 3023870"/>
              <a:gd name="T5" fmla="*/ 120147 h 2304415"/>
              <a:gd name="T6" fmla="*/ 3021894 w 3023870"/>
              <a:gd name="T7" fmla="*/ 123161 h 2304415"/>
              <a:gd name="T8" fmla="*/ 3013149 w 3023870"/>
              <a:gd name="T9" fmla="*/ 126063 h 2304415"/>
              <a:gd name="T10" fmla="*/ 2999019 w 3023870"/>
              <a:gd name="T11" fmla="*/ 128832 h 2304415"/>
              <a:gd name="T12" fmla="*/ 2979865 w 3023870"/>
              <a:gd name="T13" fmla="*/ 131444 h 2304415"/>
              <a:gd name="T14" fmla="*/ 2956043 w 3023870"/>
              <a:gd name="T15" fmla="*/ 133876 h 2304415"/>
              <a:gd name="T16" fmla="*/ 2927918 w 3023870"/>
              <a:gd name="T17" fmla="*/ 136107 h 2304415"/>
              <a:gd name="T18" fmla="*/ 2895841 w 3023870"/>
              <a:gd name="T19" fmla="*/ 138113 h 2304415"/>
              <a:gd name="T20" fmla="*/ 2860177 w 3023870"/>
              <a:gd name="T21" fmla="*/ 139872 h 2304415"/>
              <a:gd name="T22" fmla="*/ 2821289 w 3023870"/>
              <a:gd name="T23" fmla="*/ 141362 h 2304415"/>
              <a:gd name="T24" fmla="*/ 2779534 w 3023870"/>
              <a:gd name="T25" fmla="*/ 142559 h 2304415"/>
              <a:gd name="T26" fmla="*/ 2735278 w 3023870"/>
              <a:gd name="T27" fmla="*/ 143443 h 2304415"/>
              <a:gd name="T28" fmla="*/ 2688867 w 3023870"/>
              <a:gd name="T29" fmla="*/ 143990 h 2304415"/>
              <a:gd name="T30" fmla="*/ 2640680 w 3023870"/>
              <a:gd name="T31" fmla="*/ 144177 h 2304415"/>
              <a:gd name="T32" fmla="*/ 0 w 3023870"/>
              <a:gd name="T33" fmla="*/ 144177 h 2304415"/>
              <a:gd name="T34" fmla="*/ 0 w 3023870"/>
              <a:gd name="T35" fmla="*/ 24030 h 2304415"/>
              <a:gd name="T36" fmla="*/ 2992 w 3023870"/>
              <a:gd name="T37" fmla="*/ 21015 h 2304415"/>
              <a:gd name="T38" fmla="*/ 11734 w 3023870"/>
              <a:gd name="T39" fmla="*/ 18113 h 2304415"/>
              <a:gd name="T40" fmla="*/ 25864 w 3023870"/>
              <a:gd name="T41" fmla="*/ 15345 h 2304415"/>
              <a:gd name="T42" fmla="*/ 45019 w 3023870"/>
              <a:gd name="T43" fmla="*/ 12734 h 2304415"/>
              <a:gd name="T44" fmla="*/ 68840 w 3023870"/>
              <a:gd name="T45" fmla="*/ 10301 h 2304415"/>
              <a:gd name="T46" fmla="*/ 96969 w 3023870"/>
              <a:gd name="T47" fmla="*/ 8071 h 2304415"/>
              <a:gd name="T48" fmla="*/ 129047 w 3023870"/>
              <a:gd name="T49" fmla="*/ 6065 h 2304415"/>
              <a:gd name="T50" fmla="*/ 164707 w 3023870"/>
              <a:gd name="T51" fmla="*/ 4305 h 2304415"/>
              <a:gd name="T52" fmla="*/ 203595 w 3023870"/>
              <a:gd name="T53" fmla="*/ 2816 h 2304415"/>
              <a:gd name="T54" fmla="*/ 245352 w 3023870"/>
              <a:gd name="T55" fmla="*/ 1617 h 2304415"/>
              <a:gd name="T56" fmla="*/ 289609 w 3023870"/>
              <a:gd name="T57" fmla="*/ 734 h 2304415"/>
              <a:gd name="T58" fmla="*/ 336016 w 3023870"/>
              <a:gd name="T59" fmla="*/ 187 h 2304415"/>
              <a:gd name="T60" fmla="*/ 384208 w 3023870"/>
              <a:gd name="T61" fmla="*/ 0 h 23044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023870"/>
              <a:gd name="T94" fmla="*/ 0 h 2304415"/>
              <a:gd name="T95" fmla="*/ 3023870 w 3023870"/>
              <a:gd name="T96" fmla="*/ 2304415 h 230441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023870" h="2304415">
                <a:moveTo>
                  <a:pt x="384048" y="0"/>
                </a:moveTo>
                <a:lnTo>
                  <a:pt x="3023616" y="0"/>
                </a:lnTo>
                <a:lnTo>
                  <a:pt x="3023616" y="1920227"/>
                </a:lnTo>
                <a:lnTo>
                  <a:pt x="3020623" y="1968403"/>
                </a:lnTo>
                <a:lnTo>
                  <a:pt x="3011885" y="2014794"/>
                </a:lnTo>
                <a:lnTo>
                  <a:pt x="2997763" y="2059039"/>
                </a:lnTo>
                <a:lnTo>
                  <a:pt x="2978616" y="2100778"/>
                </a:lnTo>
                <a:lnTo>
                  <a:pt x="2954803" y="2139651"/>
                </a:lnTo>
                <a:lnTo>
                  <a:pt x="2926686" y="2175299"/>
                </a:lnTo>
                <a:lnTo>
                  <a:pt x="2894624" y="2207361"/>
                </a:lnTo>
                <a:lnTo>
                  <a:pt x="2858976" y="2235478"/>
                </a:lnTo>
                <a:lnTo>
                  <a:pt x="2820104" y="2259290"/>
                </a:lnTo>
                <a:lnTo>
                  <a:pt x="2778367" y="2278436"/>
                </a:lnTo>
                <a:lnTo>
                  <a:pt x="2734126" y="2292558"/>
                </a:lnTo>
                <a:lnTo>
                  <a:pt x="2687739" y="2301295"/>
                </a:lnTo>
                <a:lnTo>
                  <a:pt x="2639568" y="2304288"/>
                </a:lnTo>
                <a:lnTo>
                  <a:pt x="0" y="2304288"/>
                </a:lnTo>
                <a:lnTo>
                  <a:pt x="0" y="384048"/>
                </a:lnTo>
                <a:lnTo>
                  <a:pt x="2992" y="335876"/>
                </a:lnTo>
                <a:lnTo>
                  <a:pt x="11730" y="289489"/>
                </a:lnTo>
                <a:lnTo>
                  <a:pt x="25852" y="245248"/>
                </a:lnTo>
                <a:lnTo>
                  <a:pt x="44999" y="203511"/>
                </a:lnTo>
                <a:lnTo>
                  <a:pt x="68812" y="164639"/>
                </a:lnTo>
                <a:lnTo>
                  <a:pt x="96929" y="128991"/>
                </a:lnTo>
                <a:lnTo>
                  <a:pt x="128991" y="96929"/>
                </a:lnTo>
                <a:lnTo>
                  <a:pt x="164639" y="68812"/>
                </a:lnTo>
                <a:lnTo>
                  <a:pt x="203511" y="44999"/>
                </a:lnTo>
                <a:lnTo>
                  <a:pt x="245248" y="25852"/>
                </a:lnTo>
                <a:lnTo>
                  <a:pt x="289489" y="11730"/>
                </a:lnTo>
                <a:lnTo>
                  <a:pt x="335876" y="2992"/>
                </a:lnTo>
                <a:lnTo>
                  <a:pt x="384048" y="0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96" name="object 71"/>
          <p:cNvSpPr>
            <a:spLocks noChangeArrowheads="1"/>
          </p:cNvSpPr>
          <p:nvPr/>
        </p:nvSpPr>
        <p:spPr bwMode="auto">
          <a:xfrm>
            <a:off x="5791200" y="3886200"/>
            <a:ext cx="2952750" cy="12096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97" name="object 72"/>
          <p:cNvSpPr>
            <a:spLocks/>
          </p:cNvSpPr>
          <p:nvPr/>
        </p:nvSpPr>
        <p:spPr bwMode="auto">
          <a:xfrm>
            <a:off x="5791200" y="3886200"/>
            <a:ext cx="2951163" cy="1209675"/>
          </a:xfrm>
          <a:custGeom>
            <a:avLst/>
            <a:gdLst>
              <a:gd name="T0" fmla="*/ 359454 w 2952115"/>
              <a:gd name="T1" fmla="*/ 0 h 2159635"/>
              <a:gd name="T2" fmla="*/ 2948184 w 2952115"/>
              <a:gd name="T3" fmla="*/ 0 h 2159635"/>
              <a:gd name="T4" fmla="*/ 2948184 w 2952115"/>
              <a:gd name="T5" fmla="*/ 177144 h 2159635"/>
              <a:gd name="T6" fmla="*/ 2944897 w 2952115"/>
              <a:gd name="T7" fmla="*/ 181951 h 2159635"/>
              <a:gd name="T8" fmla="*/ 2935340 w 2952115"/>
              <a:gd name="T9" fmla="*/ 186562 h 2159635"/>
              <a:gd name="T10" fmla="*/ 2919929 w 2952115"/>
              <a:gd name="T11" fmla="*/ 190934 h 2159635"/>
              <a:gd name="T12" fmla="*/ 2899100 w 2952115"/>
              <a:gd name="T13" fmla="*/ 195025 h 2159635"/>
              <a:gd name="T14" fmla="*/ 2873278 w 2952115"/>
              <a:gd name="T15" fmla="*/ 198793 h 2159635"/>
              <a:gd name="T16" fmla="*/ 2842894 w 2952115"/>
              <a:gd name="T17" fmla="*/ 202196 h 2159635"/>
              <a:gd name="T18" fmla="*/ 2808369 w 2952115"/>
              <a:gd name="T19" fmla="*/ 205191 h 2159635"/>
              <a:gd name="T20" fmla="*/ 2770141 w 2952115"/>
              <a:gd name="T21" fmla="*/ 207736 h 2159635"/>
              <a:gd name="T22" fmla="*/ 2728633 w 2952115"/>
              <a:gd name="T23" fmla="*/ 209789 h 2159635"/>
              <a:gd name="T24" fmla="*/ 2684277 w 2952115"/>
              <a:gd name="T25" fmla="*/ 211307 h 2159635"/>
              <a:gd name="T26" fmla="*/ 2637500 w 2952115"/>
              <a:gd name="T27" fmla="*/ 212250 h 2159635"/>
              <a:gd name="T28" fmla="*/ 2588730 w 2952115"/>
              <a:gd name="T29" fmla="*/ 212573 h 2159635"/>
              <a:gd name="T30" fmla="*/ 0 w 2952115"/>
              <a:gd name="T31" fmla="*/ 212573 h 2159635"/>
              <a:gd name="T32" fmla="*/ 0 w 2952115"/>
              <a:gd name="T33" fmla="*/ 35429 h 2159635"/>
              <a:gd name="T34" fmla="*/ 3282 w 2952115"/>
              <a:gd name="T35" fmla="*/ 30622 h 2159635"/>
              <a:gd name="T36" fmla="*/ 12842 w 2952115"/>
              <a:gd name="T37" fmla="*/ 26011 h 2159635"/>
              <a:gd name="T38" fmla="*/ 28251 w 2952115"/>
              <a:gd name="T39" fmla="*/ 21639 h 2159635"/>
              <a:gd name="T40" fmla="*/ 49080 w 2952115"/>
              <a:gd name="T41" fmla="*/ 17548 h 2159635"/>
              <a:gd name="T42" fmla="*/ 74904 w 2952115"/>
              <a:gd name="T43" fmla="*/ 13780 h 2159635"/>
              <a:gd name="T44" fmla="*/ 105289 w 2952115"/>
              <a:gd name="T45" fmla="*/ 10378 h 2159635"/>
              <a:gd name="T46" fmla="*/ 139812 w 2952115"/>
              <a:gd name="T47" fmla="*/ 7383 h 2159635"/>
              <a:gd name="T48" fmla="*/ 178042 w 2952115"/>
              <a:gd name="T49" fmla="*/ 4838 h 2159635"/>
              <a:gd name="T50" fmla="*/ 219547 w 2952115"/>
              <a:gd name="T51" fmla="*/ 2784 h 2159635"/>
              <a:gd name="T52" fmla="*/ 263905 w 2952115"/>
              <a:gd name="T53" fmla="*/ 1266 h 2159635"/>
              <a:gd name="T54" fmla="*/ 310683 w 2952115"/>
              <a:gd name="T55" fmla="*/ 323 h 2159635"/>
              <a:gd name="T56" fmla="*/ 359454 w 2952115"/>
              <a:gd name="T57" fmla="*/ 0 h 21596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52115"/>
              <a:gd name="T88" fmla="*/ 0 h 2159635"/>
              <a:gd name="T89" fmla="*/ 2952115 w 2952115"/>
              <a:gd name="T90" fmla="*/ 2159635 h 21596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52115" h="2159635">
                <a:moveTo>
                  <a:pt x="359918" y="0"/>
                </a:moveTo>
                <a:lnTo>
                  <a:pt x="2951988" y="0"/>
                </a:lnTo>
                <a:lnTo>
                  <a:pt x="2951988" y="1799590"/>
                </a:lnTo>
                <a:lnTo>
                  <a:pt x="2948701" y="1848424"/>
                </a:lnTo>
                <a:lnTo>
                  <a:pt x="2939129" y="1895262"/>
                </a:lnTo>
                <a:lnTo>
                  <a:pt x="2923700" y="1939676"/>
                </a:lnTo>
                <a:lnTo>
                  <a:pt x="2902843" y="1981237"/>
                </a:lnTo>
                <a:lnTo>
                  <a:pt x="2876987" y="2019515"/>
                </a:lnTo>
                <a:lnTo>
                  <a:pt x="2846562" y="2054082"/>
                </a:lnTo>
                <a:lnTo>
                  <a:pt x="2811995" y="2084507"/>
                </a:lnTo>
                <a:lnTo>
                  <a:pt x="2773717" y="2110363"/>
                </a:lnTo>
                <a:lnTo>
                  <a:pt x="2732156" y="2131220"/>
                </a:lnTo>
                <a:lnTo>
                  <a:pt x="2687742" y="2146649"/>
                </a:lnTo>
                <a:lnTo>
                  <a:pt x="2640904" y="2156221"/>
                </a:lnTo>
                <a:lnTo>
                  <a:pt x="2592070" y="2159508"/>
                </a:lnTo>
                <a:lnTo>
                  <a:pt x="0" y="2159508"/>
                </a:lnTo>
                <a:lnTo>
                  <a:pt x="0" y="359918"/>
                </a:lnTo>
                <a:lnTo>
                  <a:pt x="3286" y="311083"/>
                </a:lnTo>
                <a:lnTo>
                  <a:pt x="12858" y="264245"/>
                </a:lnTo>
                <a:lnTo>
                  <a:pt x="28287" y="219831"/>
                </a:lnTo>
                <a:lnTo>
                  <a:pt x="49144" y="178270"/>
                </a:lnTo>
                <a:lnTo>
                  <a:pt x="75000" y="139992"/>
                </a:lnTo>
                <a:lnTo>
                  <a:pt x="105425" y="105425"/>
                </a:lnTo>
                <a:lnTo>
                  <a:pt x="139992" y="75000"/>
                </a:lnTo>
                <a:lnTo>
                  <a:pt x="178270" y="49144"/>
                </a:lnTo>
                <a:lnTo>
                  <a:pt x="219831" y="28287"/>
                </a:lnTo>
                <a:lnTo>
                  <a:pt x="264245" y="12858"/>
                </a:lnTo>
                <a:lnTo>
                  <a:pt x="311083" y="3286"/>
                </a:lnTo>
                <a:lnTo>
                  <a:pt x="359918" y="0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98" name="object 73"/>
          <p:cNvSpPr txBox="1">
            <a:spLocks noChangeArrowheads="1"/>
          </p:cNvSpPr>
          <p:nvPr/>
        </p:nvSpPr>
        <p:spPr bwMode="auto">
          <a:xfrm>
            <a:off x="6103938" y="4083050"/>
            <a:ext cx="2489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200" b="1">
                <a:solidFill>
                  <a:srgbClr val="073B64"/>
                </a:solidFill>
                <a:latin typeface="Georgia" pitchFamily="18" charset="0"/>
              </a:rPr>
              <a:t>Другие общегосударственные  вопросы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34899" name="object 74"/>
          <p:cNvSpPr>
            <a:spLocks/>
          </p:cNvSpPr>
          <p:nvPr/>
        </p:nvSpPr>
        <p:spPr bwMode="auto">
          <a:xfrm>
            <a:off x="5435600" y="1557338"/>
            <a:ext cx="431800" cy="431800"/>
          </a:xfrm>
          <a:custGeom>
            <a:avLst/>
            <a:gdLst>
              <a:gd name="T0" fmla="*/ 26034 w 431800"/>
              <a:gd name="T1" fmla="*/ 332613 h 431800"/>
              <a:gd name="T2" fmla="*/ 16934 w 431800"/>
              <a:gd name="T3" fmla="*/ 427355 h 431800"/>
              <a:gd name="T4" fmla="*/ 4444 w 431800"/>
              <a:gd name="T5" fmla="*/ 418464 h 431800"/>
              <a:gd name="T6" fmla="*/ 38353 w 431800"/>
              <a:gd name="T7" fmla="*/ 335788 h 431800"/>
              <a:gd name="T8" fmla="*/ 29590 w 431800"/>
              <a:gd name="T9" fmla="*/ 330581 h 431800"/>
              <a:gd name="T10" fmla="*/ 4444 w 431800"/>
              <a:gd name="T11" fmla="*/ 418464 h 431800"/>
              <a:gd name="T12" fmla="*/ 16128 w 431800"/>
              <a:gd name="T13" fmla="*/ 424561 h 431800"/>
              <a:gd name="T14" fmla="*/ 7238 w 431800"/>
              <a:gd name="T15" fmla="*/ 416813 h 431800"/>
              <a:gd name="T16" fmla="*/ 20934 w 431800"/>
              <a:gd name="T17" fmla="*/ 401975 h 431800"/>
              <a:gd name="T18" fmla="*/ 29824 w 431800"/>
              <a:gd name="T19" fmla="*/ 410865 h 431800"/>
              <a:gd name="T20" fmla="*/ 16934 w 431800"/>
              <a:gd name="T21" fmla="*/ 427355 h 431800"/>
              <a:gd name="T22" fmla="*/ 101218 w 431800"/>
              <a:gd name="T23" fmla="*/ 402209 h 431800"/>
              <a:gd name="T24" fmla="*/ 99440 w 431800"/>
              <a:gd name="T25" fmla="*/ 395477 h 431800"/>
              <a:gd name="T26" fmla="*/ 17756 w 431800"/>
              <a:gd name="T27" fmla="*/ 414043 h 431800"/>
              <a:gd name="T28" fmla="*/ 14986 w 431800"/>
              <a:gd name="T29" fmla="*/ 424561 h 431800"/>
              <a:gd name="T30" fmla="*/ 29824 w 431800"/>
              <a:gd name="T31" fmla="*/ 410865 h 431800"/>
              <a:gd name="T32" fmla="*/ 14986 w 431800"/>
              <a:gd name="T33" fmla="*/ 424561 h 431800"/>
              <a:gd name="T34" fmla="*/ 29824 w 431800"/>
              <a:gd name="T35" fmla="*/ 410865 h 431800"/>
              <a:gd name="T36" fmla="*/ 401975 w 431800"/>
              <a:gd name="T37" fmla="*/ 20934 h 431800"/>
              <a:gd name="T38" fmla="*/ 17756 w 431800"/>
              <a:gd name="T39" fmla="*/ 414043 h 431800"/>
              <a:gd name="T40" fmla="*/ 410865 w 431800"/>
              <a:gd name="T41" fmla="*/ 29824 h 431800"/>
              <a:gd name="T42" fmla="*/ 430632 w 431800"/>
              <a:gd name="T43" fmla="*/ 4445 h 431800"/>
              <a:gd name="T44" fmla="*/ 427354 w 431800"/>
              <a:gd name="T45" fmla="*/ 13335 h 431800"/>
              <a:gd name="T46" fmla="*/ 393445 w 431800"/>
              <a:gd name="T47" fmla="*/ 96012 h 431800"/>
              <a:gd name="T48" fmla="*/ 402208 w 431800"/>
              <a:gd name="T49" fmla="*/ 101219 h 431800"/>
              <a:gd name="T50" fmla="*/ 430632 w 431800"/>
              <a:gd name="T51" fmla="*/ 4445 h 431800"/>
              <a:gd name="T52" fmla="*/ 332613 w 431800"/>
              <a:gd name="T53" fmla="*/ 26035 h 431800"/>
              <a:gd name="T54" fmla="*/ 331469 w 431800"/>
              <a:gd name="T55" fmla="*/ 33020 h 431800"/>
              <a:gd name="T56" fmla="*/ 335788 w 431800"/>
              <a:gd name="T57" fmla="*/ 38354 h 431800"/>
              <a:gd name="T58" fmla="*/ 418464 w 431800"/>
              <a:gd name="T59" fmla="*/ 4445 h 431800"/>
              <a:gd name="T60" fmla="*/ 431800 w 431800"/>
              <a:gd name="T61" fmla="*/ 0 h 431800"/>
              <a:gd name="T62" fmla="*/ 416813 w 431800"/>
              <a:gd name="T63" fmla="*/ 7238 h 431800"/>
              <a:gd name="T64" fmla="*/ 414043 w 431800"/>
              <a:gd name="T65" fmla="*/ 17756 h 431800"/>
              <a:gd name="T66" fmla="*/ 427354 w 431800"/>
              <a:gd name="T67" fmla="*/ 13335 h 431800"/>
              <a:gd name="T68" fmla="*/ 418464 w 431800"/>
              <a:gd name="T69" fmla="*/ 4445 h 431800"/>
              <a:gd name="T70" fmla="*/ 414043 w 431800"/>
              <a:gd name="T71" fmla="*/ 17756 h 431800"/>
              <a:gd name="T72" fmla="*/ 421258 w 431800"/>
              <a:gd name="T73" fmla="*/ 7238 h 431800"/>
              <a:gd name="T74" fmla="*/ 416813 w 431800"/>
              <a:gd name="T75" fmla="*/ 7238 h 431800"/>
              <a:gd name="T76" fmla="*/ 424561 w 431800"/>
              <a:gd name="T77" fmla="*/ 14986 h 4318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31800"/>
              <a:gd name="T118" fmla="*/ 0 h 431800"/>
              <a:gd name="T119" fmla="*/ 431800 w 431800"/>
              <a:gd name="T120" fmla="*/ 431800 h 4318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31800" h="431800">
                <a:moveTo>
                  <a:pt x="29590" y="330581"/>
                </a:moveTo>
                <a:lnTo>
                  <a:pt x="26034" y="332613"/>
                </a:lnTo>
                <a:lnTo>
                  <a:pt x="0" y="431800"/>
                </a:lnTo>
                <a:lnTo>
                  <a:pt x="16934" y="427355"/>
                </a:lnTo>
                <a:lnTo>
                  <a:pt x="13334" y="427355"/>
                </a:lnTo>
                <a:lnTo>
                  <a:pt x="4444" y="418464"/>
                </a:lnTo>
                <a:lnTo>
                  <a:pt x="20934" y="401975"/>
                </a:lnTo>
                <a:lnTo>
                  <a:pt x="38353" y="335788"/>
                </a:lnTo>
                <a:lnTo>
                  <a:pt x="36321" y="332359"/>
                </a:lnTo>
                <a:lnTo>
                  <a:pt x="29590" y="330581"/>
                </a:lnTo>
                <a:close/>
              </a:path>
              <a:path w="431800" h="431800">
                <a:moveTo>
                  <a:pt x="20934" y="401975"/>
                </a:moveTo>
                <a:lnTo>
                  <a:pt x="4444" y="418464"/>
                </a:lnTo>
                <a:lnTo>
                  <a:pt x="13334" y="427355"/>
                </a:lnTo>
                <a:lnTo>
                  <a:pt x="16128" y="424561"/>
                </a:lnTo>
                <a:lnTo>
                  <a:pt x="14986" y="424561"/>
                </a:lnTo>
                <a:lnTo>
                  <a:pt x="7238" y="416813"/>
                </a:lnTo>
                <a:lnTo>
                  <a:pt x="17756" y="414043"/>
                </a:lnTo>
                <a:lnTo>
                  <a:pt x="20934" y="401975"/>
                </a:lnTo>
                <a:close/>
              </a:path>
              <a:path w="431800" h="431800">
                <a:moveTo>
                  <a:pt x="96012" y="393446"/>
                </a:moveTo>
                <a:lnTo>
                  <a:pt x="29824" y="410865"/>
                </a:lnTo>
                <a:lnTo>
                  <a:pt x="13334" y="427355"/>
                </a:lnTo>
                <a:lnTo>
                  <a:pt x="16934" y="427355"/>
                </a:lnTo>
                <a:lnTo>
                  <a:pt x="99187" y="405764"/>
                </a:lnTo>
                <a:lnTo>
                  <a:pt x="101218" y="402209"/>
                </a:lnTo>
                <a:lnTo>
                  <a:pt x="100329" y="398780"/>
                </a:lnTo>
                <a:lnTo>
                  <a:pt x="99440" y="395477"/>
                </a:lnTo>
                <a:lnTo>
                  <a:pt x="96012" y="393446"/>
                </a:lnTo>
                <a:close/>
              </a:path>
              <a:path w="431800" h="431800">
                <a:moveTo>
                  <a:pt x="17756" y="414043"/>
                </a:moveTo>
                <a:lnTo>
                  <a:pt x="7238" y="416813"/>
                </a:lnTo>
                <a:lnTo>
                  <a:pt x="14986" y="424561"/>
                </a:lnTo>
                <a:lnTo>
                  <a:pt x="17756" y="414043"/>
                </a:lnTo>
                <a:close/>
              </a:path>
              <a:path w="431800" h="431800">
                <a:moveTo>
                  <a:pt x="29824" y="410865"/>
                </a:moveTo>
                <a:lnTo>
                  <a:pt x="17756" y="414043"/>
                </a:lnTo>
                <a:lnTo>
                  <a:pt x="14986" y="424561"/>
                </a:lnTo>
                <a:lnTo>
                  <a:pt x="16128" y="424561"/>
                </a:lnTo>
                <a:lnTo>
                  <a:pt x="29824" y="410865"/>
                </a:lnTo>
                <a:close/>
              </a:path>
              <a:path w="431800" h="431800">
                <a:moveTo>
                  <a:pt x="414043" y="17756"/>
                </a:moveTo>
                <a:lnTo>
                  <a:pt x="401975" y="20934"/>
                </a:lnTo>
                <a:lnTo>
                  <a:pt x="20934" y="401975"/>
                </a:lnTo>
                <a:lnTo>
                  <a:pt x="17756" y="414043"/>
                </a:lnTo>
                <a:lnTo>
                  <a:pt x="29824" y="410865"/>
                </a:lnTo>
                <a:lnTo>
                  <a:pt x="410865" y="29824"/>
                </a:lnTo>
                <a:lnTo>
                  <a:pt x="414043" y="17756"/>
                </a:lnTo>
                <a:close/>
              </a:path>
              <a:path w="431800" h="431800">
                <a:moveTo>
                  <a:pt x="430632" y="4445"/>
                </a:moveTo>
                <a:lnTo>
                  <a:pt x="418464" y="4445"/>
                </a:lnTo>
                <a:lnTo>
                  <a:pt x="427354" y="13335"/>
                </a:lnTo>
                <a:lnTo>
                  <a:pt x="410865" y="29824"/>
                </a:lnTo>
                <a:lnTo>
                  <a:pt x="393445" y="96012"/>
                </a:lnTo>
                <a:lnTo>
                  <a:pt x="395477" y="99441"/>
                </a:lnTo>
                <a:lnTo>
                  <a:pt x="402208" y="101219"/>
                </a:lnTo>
                <a:lnTo>
                  <a:pt x="405764" y="99187"/>
                </a:lnTo>
                <a:lnTo>
                  <a:pt x="430632" y="4445"/>
                </a:lnTo>
                <a:close/>
              </a:path>
              <a:path w="431800" h="431800">
                <a:moveTo>
                  <a:pt x="431800" y="0"/>
                </a:moveTo>
                <a:lnTo>
                  <a:pt x="332613" y="26035"/>
                </a:lnTo>
                <a:lnTo>
                  <a:pt x="330580" y="29591"/>
                </a:lnTo>
                <a:lnTo>
                  <a:pt x="331469" y="33020"/>
                </a:lnTo>
                <a:lnTo>
                  <a:pt x="332358" y="36322"/>
                </a:lnTo>
                <a:lnTo>
                  <a:pt x="335788" y="38354"/>
                </a:lnTo>
                <a:lnTo>
                  <a:pt x="401975" y="20934"/>
                </a:lnTo>
                <a:lnTo>
                  <a:pt x="418464" y="4445"/>
                </a:lnTo>
                <a:lnTo>
                  <a:pt x="430632" y="4445"/>
                </a:lnTo>
                <a:lnTo>
                  <a:pt x="431800" y="0"/>
                </a:lnTo>
                <a:close/>
              </a:path>
              <a:path w="431800" h="431800">
                <a:moveTo>
                  <a:pt x="421258" y="7238"/>
                </a:moveTo>
                <a:lnTo>
                  <a:pt x="416813" y="7238"/>
                </a:lnTo>
                <a:lnTo>
                  <a:pt x="424561" y="14986"/>
                </a:lnTo>
                <a:lnTo>
                  <a:pt x="414043" y="17756"/>
                </a:lnTo>
                <a:lnTo>
                  <a:pt x="410865" y="29824"/>
                </a:lnTo>
                <a:lnTo>
                  <a:pt x="427354" y="13335"/>
                </a:lnTo>
                <a:lnTo>
                  <a:pt x="421258" y="7238"/>
                </a:lnTo>
                <a:close/>
              </a:path>
              <a:path w="431800" h="431800">
                <a:moveTo>
                  <a:pt x="418464" y="4445"/>
                </a:moveTo>
                <a:lnTo>
                  <a:pt x="401975" y="20934"/>
                </a:lnTo>
                <a:lnTo>
                  <a:pt x="414043" y="17756"/>
                </a:lnTo>
                <a:lnTo>
                  <a:pt x="416813" y="7238"/>
                </a:lnTo>
                <a:lnTo>
                  <a:pt x="421258" y="7238"/>
                </a:lnTo>
                <a:lnTo>
                  <a:pt x="418464" y="4445"/>
                </a:lnTo>
                <a:close/>
              </a:path>
              <a:path w="431800" h="431800">
                <a:moveTo>
                  <a:pt x="416813" y="7238"/>
                </a:moveTo>
                <a:lnTo>
                  <a:pt x="414043" y="17756"/>
                </a:lnTo>
                <a:lnTo>
                  <a:pt x="424561" y="14986"/>
                </a:lnTo>
                <a:lnTo>
                  <a:pt x="416813" y="7238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34890" name="Object 74"/>
          <p:cNvGraphicFramePr>
            <a:graphicFrameLocks/>
          </p:cNvGraphicFramePr>
          <p:nvPr/>
        </p:nvGraphicFramePr>
        <p:xfrm>
          <a:off x="152400" y="1600200"/>
          <a:ext cx="56769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Диаграмма" r:id="rId8" imgW="5676844" imgH="4010040" progId="Excel.Chart.8">
                  <p:embed/>
                </p:oleObj>
              </mc:Choice>
              <mc:Fallback>
                <p:oleObj name="Диаграмма" r:id="rId8" imgW="5676844" imgH="4010040" progId="Excel.Chart.8">
                  <p:embed/>
                  <p:pic>
                    <p:nvPicPr>
                      <p:cNvPr id="0" name="Picture 7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5676900" cy="401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01" name="Rectangle 148"/>
          <p:cNvSpPr>
            <a:spLocks noChangeArrowheads="1"/>
          </p:cNvSpPr>
          <p:nvPr/>
        </p:nvSpPr>
        <p:spPr bwMode="auto">
          <a:xfrm>
            <a:off x="1905000" y="381000"/>
            <a:ext cx="637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73B64"/>
                </a:solidFill>
              </a:rPr>
              <a:t>Расходы на общегосударственные вопросы,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3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4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5"/>
          <p:cNvSpPr>
            <a:spLocks noChangeArrowheads="1"/>
          </p:cNvSpPr>
          <p:nvPr/>
        </p:nvSpPr>
        <p:spPr bwMode="auto">
          <a:xfrm>
            <a:off x="0" y="16764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6"/>
          <p:cNvSpPr>
            <a:spLocks noChangeArrowheads="1"/>
          </p:cNvSpPr>
          <p:nvPr/>
        </p:nvSpPr>
        <p:spPr bwMode="auto">
          <a:xfrm>
            <a:off x="1066800" y="304800"/>
            <a:ext cx="6935788" cy="555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10"/>
          <p:cNvSpPr txBox="1">
            <a:spLocks noChangeArrowheads="1"/>
          </p:cNvSpPr>
          <p:nvPr/>
        </p:nvSpPr>
        <p:spPr bwMode="auto">
          <a:xfrm>
            <a:off x="6199188" y="3803650"/>
            <a:ext cx="2363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400" algn="ctr"/>
            <a:endParaRPr lang="ru-RU" sz="1600">
              <a:latin typeface="Georgia" pitchFamily="18" charset="0"/>
            </a:endParaRP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1524000" y="1371600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Диаграмма" r:id="rId8" imgW="6096090" imgH="4067280" progId="MSGraph.Chart.8">
                  <p:embed followColorScheme="full"/>
                </p:oleObj>
              </mc:Choice>
              <mc:Fallback>
                <p:oleObj name="Диаграмма" r:id="rId8" imgW="6096090" imgH="4067280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1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2" name="object 4"/>
          <p:cNvSpPr>
            <a:spLocks noChangeArrowheads="1"/>
          </p:cNvSpPr>
          <p:nvPr/>
        </p:nvSpPr>
        <p:spPr bwMode="auto">
          <a:xfrm>
            <a:off x="304800" y="2438400"/>
            <a:ext cx="86106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3" name="object 5"/>
          <p:cNvSpPr>
            <a:spLocks noChangeArrowheads="1"/>
          </p:cNvSpPr>
          <p:nvPr/>
        </p:nvSpPr>
        <p:spPr bwMode="auto">
          <a:xfrm>
            <a:off x="0" y="1600200"/>
            <a:ext cx="8839200" cy="3124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4" name="object 6"/>
          <p:cNvSpPr>
            <a:spLocks noChangeArrowheads="1"/>
          </p:cNvSpPr>
          <p:nvPr/>
        </p:nvSpPr>
        <p:spPr bwMode="auto">
          <a:xfrm>
            <a:off x="987425" y="336550"/>
            <a:ext cx="6970713" cy="2809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5" name="object 7"/>
          <p:cNvSpPr>
            <a:spLocks noChangeArrowheads="1"/>
          </p:cNvSpPr>
          <p:nvPr/>
        </p:nvSpPr>
        <p:spPr bwMode="auto">
          <a:xfrm>
            <a:off x="1000125" y="357188"/>
            <a:ext cx="6948488" cy="2587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6" name="object 8"/>
          <p:cNvSpPr>
            <a:spLocks noChangeArrowheads="1"/>
          </p:cNvSpPr>
          <p:nvPr/>
        </p:nvSpPr>
        <p:spPr bwMode="auto">
          <a:xfrm>
            <a:off x="381000" y="762000"/>
            <a:ext cx="2743200" cy="38941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97" name="object 9"/>
          <p:cNvSpPr>
            <a:spLocks noGrp="1"/>
          </p:cNvSpPr>
          <p:nvPr>
            <p:ph type="title"/>
          </p:nvPr>
        </p:nvSpPr>
        <p:spPr>
          <a:xfrm>
            <a:off x="457200" y="1524000"/>
            <a:ext cx="1697038" cy="274638"/>
          </a:xfrm>
        </p:spPr>
        <p:txBody>
          <a:bodyPr/>
          <a:lstStyle/>
          <a:p>
            <a:pPr marL="12700" eaLnBrk="1" hangingPunct="1"/>
            <a:r>
              <a:rPr lang="ru-RU" sz="1800" smtClean="0">
                <a:solidFill>
                  <a:srgbClr val="FFFFFF"/>
                </a:solidFill>
                <a:latin typeface="Arial" charset="0"/>
              </a:rPr>
              <a:t>2021</a:t>
            </a:r>
            <a:r>
              <a:rPr lang="ru-RU" sz="1800" smtClean="0">
                <a:solidFill>
                  <a:srgbClr val="FFFFFF"/>
                </a:solidFill>
                <a:latin typeface="Georgia" pitchFamily="18" charset="0"/>
              </a:rPr>
              <a:t> год</a:t>
            </a:r>
            <a:endParaRPr lang="ru-RU" sz="1800" smtClean="0">
              <a:latin typeface="Georgia" pitchFamily="18" charset="0"/>
            </a:endParaRPr>
          </a:p>
        </p:txBody>
      </p:sp>
      <p:sp>
        <p:nvSpPr>
          <p:cNvPr id="36898" name="object 10"/>
          <p:cNvSpPr txBox="1">
            <a:spLocks noChangeArrowheads="1"/>
          </p:cNvSpPr>
          <p:nvPr/>
        </p:nvSpPr>
        <p:spPr bwMode="auto">
          <a:xfrm>
            <a:off x="512763" y="1901825"/>
            <a:ext cx="24066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625"/>
              </a:lnSpc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Всего 2173,4 тыс.руб.</a:t>
            </a:r>
            <a:endParaRPr lang="ru-RU" sz="1600">
              <a:latin typeface="Times New Roman" pitchFamily="18" charset="0"/>
            </a:endParaRPr>
          </a:p>
          <a:p>
            <a:pPr marL="12700">
              <a:lnSpc>
                <a:spcPct val="85000"/>
              </a:lnSpc>
              <a:spcBef>
                <a:spcPts val="238"/>
              </a:spcBef>
              <a:buFontTx/>
              <a:buChar char="•"/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</a:rPr>
              <a:t>Дорожное хозяйство  (дорожные фонды) 2173,4 тыс.руб.</a:t>
            </a:r>
            <a:endParaRPr lang="ru-RU" sz="1400">
              <a:latin typeface="Times New Roman" pitchFamily="18" charset="0"/>
            </a:endParaRPr>
          </a:p>
          <a:p>
            <a:pPr marL="12700" algn="just">
              <a:lnSpc>
                <a:spcPct val="84000"/>
              </a:lnSpc>
              <a:spcBef>
                <a:spcPts val="250"/>
              </a:spcBef>
              <a:buFontTx/>
              <a:buChar char="•"/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</a:rPr>
              <a:t>Другие вопросы в области  национальной экономики  5,0 тыс.руб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6899" name="object 11"/>
          <p:cNvSpPr>
            <a:spLocks noChangeArrowheads="1"/>
          </p:cNvSpPr>
          <p:nvPr/>
        </p:nvSpPr>
        <p:spPr bwMode="auto">
          <a:xfrm>
            <a:off x="3352800" y="838200"/>
            <a:ext cx="2724150" cy="38941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900" name="object 12"/>
          <p:cNvSpPr txBox="1">
            <a:spLocks noChangeArrowheads="1"/>
          </p:cNvSpPr>
          <p:nvPr/>
        </p:nvSpPr>
        <p:spPr bwMode="auto">
          <a:xfrm>
            <a:off x="3352800" y="1981200"/>
            <a:ext cx="2517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>
                <a:solidFill>
                  <a:schemeClr val="bg1"/>
                </a:solidFill>
              </a:rPr>
              <a:t>2022 </a:t>
            </a:r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год</a:t>
            </a:r>
          </a:p>
          <a:p>
            <a:pPr marL="12700">
              <a:spcBef>
                <a:spcPts val="475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Всего 0,0 тыс.руб.</a:t>
            </a:r>
          </a:p>
          <a:p>
            <a:pPr marL="12700">
              <a:lnSpc>
                <a:spcPct val="85000"/>
              </a:lnSpc>
              <a:spcBef>
                <a:spcPts val="238"/>
              </a:spcBef>
              <a:buFontTx/>
              <a:buChar char="•"/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Дорожное хозяйство  (дорожные фонды) 0,0тыс.руб.</a:t>
            </a:r>
            <a:endParaRPr lang="ru-RU" sz="1600">
              <a:latin typeface="Times New Roman" pitchFamily="18" charset="0"/>
            </a:endParaRPr>
          </a:p>
          <a:p>
            <a:pPr marL="12700" algn="just">
              <a:lnSpc>
                <a:spcPct val="85000"/>
              </a:lnSpc>
              <a:spcBef>
                <a:spcPts val="225"/>
              </a:spcBef>
              <a:buFontTx/>
              <a:buChar char="•"/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Другие вопросы в области  национальной экономики  0,0 тыс.руб.</a:t>
            </a:r>
          </a:p>
        </p:txBody>
      </p:sp>
      <p:sp>
        <p:nvSpPr>
          <p:cNvPr id="36901" name="object 13"/>
          <p:cNvSpPr>
            <a:spLocks noChangeArrowheads="1"/>
          </p:cNvSpPr>
          <p:nvPr/>
        </p:nvSpPr>
        <p:spPr bwMode="auto">
          <a:xfrm>
            <a:off x="6248400" y="762000"/>
            <a:ext cx="2725738" cy="38941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902" name="object 14"/>
          <p:cNvSpPr txBox="1">
            <a:spLocks noChangeArrowheads="1"/>
          </p:cNvSpPr>
          <p:nvPr/>
        </p:nvSpPr>
        <p:spPr bwMode="auto">
          <a:xfrm>
            <a:off x="6343650" y="1498600"/>
            <a:ext cx="24130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>
                <a:solidFill>
                  <a:schemeClr val="bg1"/>
                </a:solidFill>
              </a:rPr>
              <a:t>2023</a:t>
            </a:r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 год</a:t>
            </a:r>
            <a:endParaRPr lang="ru-RU">
              <a:solidFill>
                <a:schemeClr val="bg1"/>
              </a:solidFill>
              <a:latin typeface="Georgia" pitchFamily="18" charset="0"/>
            </a:endParaRPr>
          </a:p>
          <a:p>
            <a:pPr marL="12700">
              <a:spcBef>
                <a:spcPts val="475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Всего 0,0 тыс.руб.</a:t>
            </a:r>
            <a:endParaRPr lang="ru-RU" sz="1600">
              <a:solidFill>
                <a:schemeClr val="bg1"/>
              </a:solidFill>
              <a:latin typeface="Times New Roman" pitchFamily="18" charset="0"/>
            </a:endParaRPr>
          </a:p>
          <a:p>
            <a:pPr marL="12700">
              <a:lnSpc>
                <a:spcPts val="1575"/>
              </a:lnSpc>
              <a:spcBef>
                <a:spcPts val="600"/>
              </a:spcBef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• Дорожное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хозяйство  (дорожные фонды) 0,0 тыс.руб.</a:t>
            </a:r>
            <a:endParaRPr lang="ru-RU" sz="1600">
              <a:latin typeface="Times New Roman" pitchFamily="18" charset="0"/>
            </a:endParaRPr>
          </a:p>
          <a:p>
            <a:pPr marL="12700">
              <a:lnSpc>
                <a:spcPts val="1538"/>
              </a:lnSpc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•Другие вопросы в области</a:t>
            </a:r>
            <a:endParaRPr lang="ru-RU" sz="1600">
              <a:latin typeface="Times New Roman" pitchFamily="18" charset="0"/>
            </a:endParaRPr>
          </a:p>
          <a:p>
            <a:pPr marL="12700">
              <a:lnSpc>
                <a:spcPts val="1575"/>
              </a:lnSpc>
              <a:spcBef>
                <a:spcPts val="88"/>
              </a:spcBef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национальной экономики  0,0 тыс.руб.</a:t>
            </a:r>
          </a:p>
          <a:p>
            <a:pPr marL="12700">
              <a:lnSpc>
                <a:spcPts val="1575"/>
              </a:lnSpc>
              <a:spcBef>
                <a:spcPts val="88"/>
              </a:spcBef>
            </a:pP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36887" name="Object 23"/>
          <p:cNvGraphicFramePr>
            <a:graphicFrameLocks/>
          </p:cNvGraphicFramePr>
          <p:nvPr/>
        </p:nvGraphicFramePr>
        <p:xfrm>
          <a:off x="381000" y="4648200"/>
          <a:ext cx="2387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r:id="rId11" imgW="2383743" imgH="1828959" progId="Excel.Chart.8">
                  <p:embed/>
                </p:oleObj>
              </mc:Choice>
              <mc:Fallback>
                <p:oleObj r:id="rId11" imgW="2383743" imgH="1828959" progId="Excel.Chart.8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2387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"/>
          <p:cNvSpPr>
            <a:spLocks noChangeArrowheads="1"/>
          </p:cNvSpPr>
          <p:nvPr/>
        </p:nvSpPr>
        <p:spPr bwMode="auto">
          <a:xfrm>
            <a:off x="0" y="3777121"/>
            <a:ext cx="9144000" cy="2990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0" name="object 3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1" name="object 4"/>
          <p:cNvSpPr>
            <a:spLocks noChangeArrowheads="1"/>
          </p:cNvSpPr>
          <p:nvPr/>
        </p:nvSpPr>
        <p:spPr bwMode="auto">
          <a:xfrm>
            <a:off x="26624" y="2676410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3" name="object 6"/>
          <p:cNvSpPr>
            <a:spLocks noChangeArrowheads="1"/>
          </p:cNvSpPr>
          <p:nvPr/>
        </p:nvSpPr>
        <p:spPr bwMode="auto">
          <a:xfrm>
            <a:off x="2397125" y="392113"/>
            <a:ext cx="3470275" cy="3952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4" name="object 7"/>
          <p:cNvSpPr>
            <a:spLocks noChangeArrowheads="1"/>
          </p:cNvSpPr>
          <p:nvPr/>
        </p:nvSpPr>
        <p:spPr bwMode="auto">
          <a:xfrm>
            <a:off x="2439988" y="414338"/>
            <a:ext cx="3346450" cy="3111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5" name="object 8"/>
          <p:cNvSpPr>
            <a:spLocks noChangeArrowheads="1"/>
          </p:cNvSpPr>
          <p:nvPr/>
        </p:nvSpPr>
        <p:spPr bwMode="auto">
          <a:xfrm>
            <a:off x="2424113" y="400050"/>
            <a:ext cx="3378200" cy="3413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6" name="object 9"/>
          <p:cNvSpPr txBox="1">
            <a:spLocks noChangeArrowheads="1"/>
          </p:cNvSpPr>
          <p:nvPr/>
        </p:nvSpPr>
        <p:spPr bwMode="auto">
          <a:xfrm>
            <a:off x="685800" y="1828800"/>
            <a:ext cx="24796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2550" indent="-69850"/>
            <a:r>
              <a:rPr lang="ru-RU" sz="1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Расходы будут осуществляться в рамках  муниципальной программы</a:t>
            </a:r>
            <a:r>
              <a:rPr lang="ru-RU" sz="1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550" indent="-69850">
              <a:buFont typeface="Wingdings" pitchFamily="2" charset="2"/>
              <a:buChar char=""/>
            </a:pPr>
            <a:r>
              <a:rPr lang="ru-RU" sz="1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«Сохранение и развитие сферы культуры муниципального образования поселок Уршельский на 2021 – 2025 годы»,</a:t>
            </a:r>
          </a:p>
        </p:txBody>
      </p:sp>
      <p:pic>
        <p:nvPicPr>
          <p:cNvPr id="37900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929063"/>
            <a:ext cx="3806825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01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066800"/>
            <a:ext cx="3786188" cy="28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02" name="Picture 15" descr="i?r=AzEPZsRbOZEKgBhR0XGMT1RkPqrerPtNutl2IPLfFjw1MKaKTM5SRkZCeTgDn6uOy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066800"/>
            <a:ext cx="3886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7" descr="s_lyubovyu_k_maloj_rodine_28_08_20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886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4" name="object 3"/>
          <p:cNvSpPr>
            <a:spLocks noChangeArrowheads="1"/>
          </p:cNvSpPr>
          <p:nvPr/>
        </p:nvSpPr>
        <p:spPr bwMode="auto">
          <a:xfrm>
            <a:off x="0" y="381000"/>
            <a:ext cx="9144000" cy="3867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object 4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6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7" name="object 6"/>
          <p:cNvSpPr>
            <a:spLocks noChangeArrowheads="1"/>
          </p:cNvSpPr>
          <p:nvPr/>
        </p:nvSpPr>
        <p:spPr bwMode="auto">
          <a:xfrm>
            <a:off x="2209800" y="304800"/>
            <a:ext cx="5105400" cy="609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8" name="object 7"/>
          <p:cNvSpPr>
            <a:spLocks noGrp="1"/>
          </p:cNvSpPr>
          <p:nvPr>
            <p:ph type="title"/>
          </p:nvPr>
        </p:nvSpPr>
        <p:spPr>
          <a:xfrm>
            <a:off x="304800" y="0"/>
            <a:ext cx="7086600" cy="492125"/>
          </a:xfrm>
        </p:spPr>
        <p:txBody>
          <a:bodyPr tIns="187705"/>
          <a:lstStyle/>
          <a:p>
            <a:pPr marL="2132013" eaLnBrk="1" hangingPunct="1"/>
            <a:r>
              <a:rPr lang="ru-RU" sz="2000" b="0" smtClean="0">
                <a:solidFill>
                  <a:srgbClr val="FFFFFF"/>
                </a:solidFill>
                <a:latin typeface="Georgia" pitchFamily="18" charset="0"/>
              </a:rPr>
              <a:t>Расходы на социальную политику</a:t>
            </a:r>
            <a:endParaRPr lang="ru-RU" sz="2000" smtClean="0">
              <a:latin typeface="Georgia" pitchFamily="18" charset="0"/>
            </a:endParaRPr>
          </a:p>
        </p:txBody>
      </p:sp>
      <p:sp>
        <p:nvSpPr>
          <p:cNvPr id="38919" name="object 8"/>
          <p:cNvSpPr>
            <a:spLocks/>
          </p:cNvSpPr>
          <p:nvPr/>
        </p:nvSpPr>
        <p:spPr bwMode="auto">
          <a:xfrm>
            <a:off x="228600" y="2590800"/>
            <a:ext cx="2519363" cy="1009650"/>
          </a:xfrm>
          <a:custGeom>
            <a:avLst/>
            <a:gdLst>
              <a:gd name="T0" fmla="*/ 0 w 2519680"/>
              <a:gd name="T1" fmla="*/ 1011434 h 1009014"/>
              <a:gd name="T2" fmla="*/ 2517901 w 2519680"/>
              <a:gd name="T3" fmla="*/ 1011434 h 1009014"/>
              <a:gd name="T4" fmla="*/ 2517901 w 2519680"/>
              <a:gd name="T5" fmla="*/ 0 h 1009014"/>
              <a:gd name="T6" fmla="*/ 0 w 2519680"/>
              <a:gd name="T7" fmla="*/ 0 h 1009014"/>
              <a:gd name="T8" fmla="*/ 0 w 2519680"/>
              <a:gd name="T9" fmla="*/ 1011434 h 10090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9680"/>
              <a:gd name="T16" fmla="*/ 0 h 1009014"/>
              <a:gd name="T17" fmla="*/ 2519680 w 2519680"/>
              <a:gd name="T18" fmla="*/ 1009014 h 10090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9680" h="1009014">
                <a:moveTo>
                  <a:pt x="0" y="1008888"/>
                </a:moveTo>
                <a:lnTo>
                  <a:pt x="2519172" y="1008888"/>
                </a:lnTo>
                <a:lnTo>
                  <a:pt x="2519172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solidFill>
            <a:srgbClr val="5DCE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0" name="object 9"/>
          <p:cNvSpPr txBox="1">
            <a:spLocks noChangeArrowheads="1"/>
          </p:cNvSpPr>
          <p:nvPr/>
        </p:nvSpPr>
        <p:spPr bwMode="auto">
          <a:xfrm>
            <a:off x="228600" y="2590800"/>
            <a:ext cx="2519363" cy="1009650"/>
          </a:xfrm>
          <a:prstGeom prst="rect">
            <a:avLst/>
          </a:prstGeom>
          <a:noFill/>
          <a:ln w="15239">
            <a:solidFill>
              <a:srgbClr val="236A56"/>
            </a:solidFill>
            <a:miter lim="800000"/>
            <a:headEnd/>
            <a:tailEnd/>
          </a:ln>
        </p:spPr>
        <p:txBody>
          <a:bodyPr lIns="0" tIns="95885" rIns="0" bIns="0">
            <a:spAutoFit/>
          </a:bodyPr>
          <a:lstStyle/>
          <a:p>
            <a:pPr marL="82550">
              <a:spcBef>
                <a:spcPts val="750"/>
              </a:spcBef>
            </a:pPr>
            <a:r>
              <a:rPr lang="ru-RU" sz="1400" b="1">
                <a:solidFill>
                  <a:srgbClr val="FFFFFF"/>
                </a:solidFill>
                <a:latin typeface="Georgia" pitchFamily="18" charset="0"/>
              </a:rPr>
              <a:t>Пенсионное  обеспечение</a:t>
            </a:r>
            <a:endParaRPr lang="ru-RU" sz="1400">
              <a:latin typeface="Georgia" pitchFamily="18" charset="0"/>
            </a:endParaRPr>
          </a:p>
          <a:p>
            <a:pPr marL="82550"/>
            <a:r>
              <a:rPr lang="ru-RU" sz="1200">
                <a:solidFill>
                  <a:srgbClr val="FFFFFF"/>
                </a:solidFill>
                <a:latin typeface="Georgia" pitchFamily="18" charset="0"/>
              </a:rPr>
              <a:t>выплата пенсий за выслугу лет  муниципальным служащим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38921" name="object 14"/>
          <p:cNvSpPr>
            <a:spLocks/>
          </p:cNvSpPr>
          <p:nvPr/>
        </p:nvSpPr>
        <p:spPr bwMode="auto">
          <a:xfrm>
            <a:off x="2971800" y="3352800"/>
            <a:ext cx="719138" cy="103188"/>
          </a:xfrm>
          <a:custGeom>
            <a:avLst/>
            <a:gdLst>
              <a:gd name="T0" fmla="*/ 692745 w 719454"/>
              <a:gd name="T1" fmla="*/ 51058 h 103505"/>
              <a:gd name="T2" fmla="*/ 622981 w 719454"/>
              <a:gd name="T3" fmla="*/ 91328 h 103505"/>
              <a:gd name="T4" fmla="*/ 621968 w 719454"/>
              <a:gd name="T5" fmla="*/ 95091 h 103505"/>
              <a:gd name="T6" fmla="*/ 625518 w 719454"/>
              <a:gd name="T7" fmla="*/ 101112 h 103505"/>
              <a:gd name="T8" fmla="*/ 629447 w 719454"/>
              <a:gd name="T9" fmla="*/ 102115 h 103505"/>
              <a:gd name="T10" fmla="*/ 707066 w 719454"/>
              <a:gd name="T11" fmla="*/ 57330 h 103505"/>
              <a:gd name="T12" fmla="*/ 705387 w 719454"/>
              <a:gd name="T13" fmla="*/ 57330 h 103505"/>
              <a:gd name="T14" fmla="*/ 705387 w 719454"/>
              <a:gd name="T15" fmla="*/ 56454 h 103505"/>
              <a:gd name="T16" fmla="*/ 702090 w 719454"/>
              <a:gd name="T17" fmla="*/ 56454 h 103505"/>
              <a:gd name="T18" fmla="*/ 692745 w 719454"/>
              <a:gd name="T19" fmla="*/ 51058 h 103505"/>
              <a:gd name="T20" fmla="*/ 681878 w 719454"/>
              <a:gd name="T21" fmla="*/ 44785 h 103505"/>
              <a:gd name="T22" fmla="*/ 0 w 719454"/>
              <a:gd name="T23" fmla="*/ 44785 h 103505"/>
              <a:gd name="T24" fmla="*/ 0 w 719454"/>
              <a:gd name="T25" fmla="*/ 57330 h 103505"/>
              <a:gd name="T26" fmla="*/ 681878 w 719454"/>
              <a:gd name="T27" fmla="*/ 57330 h 103505"/>
              <a:gd name="T28" fmla="*/ 692745 w 719454"/>
              <a:gd name="T29" fmla="*/ 51058 h 103505"/>
              <a:gd name="T30" fmla="*/ 681878 w 719454"/>
              <a:gd name="T31" fmla="*/ 44785 h 103505"/>
              <a:gd name="T32" fmla="*/ 707066 w 719454"/>
              <a:gd name="T33" fmla="*/ 44785 h 103505"/>
              <a:gd name="T34" fmla="*/ 705387 w 719454"/>
              <a:gd name="T35" fmla="*/ 44785 h 103505"/>
              <a:gd name="T36" fmla="*/ 705387 w 719454"/>
              <a:gd name="T37" fmla="*/ 57330 h 103505"/>
              <a:gd name="T38" fmla="*/ 707066 w 719454"/>
              <a:gd name="T39" fmla="*/ 57330 h 103505"/>
              <a:gd name="T40" fmla="*/ 717938 w 719454"/>
              <a:gd name="T41" fmla="*/ 51058 h 103505"/>
              <a:gd name="T42" fmla="*/ 707066 w 719454"/>
              <a:gd name="T43" fmla="*/ 44785 h 103505"/>
              <a:gd name="T44" fmla="*/ 702090 w 719454"/>
              <a:gd name="T45" fmla="*/ 45663 h 103505"/>
              <a:gd name="T46" fmla="*/ 692745 w 719454"/>
              <a:gd name="T47" fmla="*/ 51058 h 103505"/>
              <a:gd name="T48" fmla="*/ 702090 w 719454"/>
              <a:gd name="T49" fmla="*/ 56454 h 103505"/>
              <a:gd name="T50" fmla="*/ 702090 w 719454"/>
              <a:gd name="T51" fmla="*/ 45663 h 103505"/>
              <a:gd name="T52" fmla="*/ 705387 w 719454"/>
              <a:gd name="T53" fmla="*/ 45663 h 103505"/>
              <a:gd name="T54" fmla="*/ 702090 w 719454"/>
              <a:gd name="T55" fmla="*/ 45663 h 103505"/>
              <a:gd name="T56" fmla="*/ 702090 w 719454"/>
              <a:gd name="T57" fmla="*/ 56454 h 103505"/>
              <a:gd name="T58" fmla="*/ 705387 w 719454"/>
              <a:gd name="T59" fmla="*/ 56454 h 103505"/>
              <a:gd name="T60" fmla="*/ 705387 w 719454"/>
              <a:gd name="T61" fmla="*/ 45663 h 103505"/>
              <a:gd name="T62" fmla="*/ 629447 w 719454"/>
              <a:gd name="T63" fmla="*/ 0 h 103505"/>
              <a:gd name="T64" fmla="*/ 625518 w 719454"/>
              <a:gd name="T65" fmla="*/ 1003 h 103505"/>
              <a:gd name="T66" fmla="*/ 621968 w 719454"/>
              <a:gd name="T67" fmla="*/ 7023 h 103505"/>
              <a:gd name="T68" fmla="*/ 622981 w 719454"/>
              <a:gd name="T69" fmla="*/ 10789 h 103505"/>
              <a:gd name="T70" fmla="*/ 692745 w 719454"/>
              <a:gd name="T71" fmla="*/ 51058 h 103505"/>
              <a:gd name="T72" fmla="*/ 702090 w 719454"/>
              <a:gd name="T73" fmla="*/ 45663 h 103505"/>
              <a:gd name="T74" fmla="*/ 705387 w 719454"/>
              <a:gd name="T75" fmla="*/ 45663 h 103505"/>
              <a:gd name="T76" fmla="*/ 705387 w 719454"/>
              <a:gd name="T77" fmla="*/ 44785 h 103505"/>
              <a:gd name="T78" fmla="*/ 707066 w 719454"/>
              <a:gd name="T79" fmla="*/ 44785 h 103505"/>
              <a:gd name="T80" fmla="*/ 629447 w 719454"/>
              <a:gd name="T81" fmla="*/ 0 h 1035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9454"/>
              <a:gd name="T124" fmla="*/ 0 h 103505"/>
              <a:gd name="T125" fmla="*/ 719454 w 719454"/>
              <a:gd name="T126" fmla="*/ 103505 h 1035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9454" h="103505">
                <a:moveTo>
                  <a:pt x="693964" y="51688"/>
                </a:moveTo>
                <a:lnTo>
                  <a:pt x="624077" y="92455"/>
                </a:lnTo>
                <a:lnTo>
                  <a:pt x="623062" y="96265"/>
                </a:lnTo>
                <a:lnTo>
                  <a:pt x="626618" y="102361"/>
                </a:lnTo>
                <a:lnTo>
                  <a:pt x="630555" y="103377"/>
                </a:lnTo>
                <a:lnTo>
                  <a:pt x="708310" y="58038"/>
                </a:lnTo>
                <a:lnTo>
                  <a:pt x="706627" y="58038"/>
                </a:lnTo>
                <a:lnTo>
                  <a:pt x="706627" y="57150"/>
                </a:lnTo>
                <a:lnTo>
                  <a:pt x="703326" y="57150"/>
                </a:lnTo>
                <a:lnTo>
                  <a:pt x="693964" y="51688"/>
                </a:lnTo>
                <a:close/>
              </a:path>
              <a:path w="719454" h="103505">
                <a:moveTo>
                  <a:pt x="6830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83078" y="58038"/>
                </a:lnTo>
                <a:lnTo>
                  <a:pt x="693964" y="51688"/>
                </a:lnTo>
                <a:lnTo>
                  <a:pt x="683078" y="45338"/>
                </a:lnTo>
                <a:close/>
              </a:path>
              <a:path w="719454" h="103505">
                <a:moveTo>
                  <a:pt x="708310" y="45338"/>
                </a:moveTo>
                <a:lnTo>
                  <a:pt x="706627" y="45338"/>
                </a:lnTo>
                <a:lnTo>
                  <a:pt x="706627" y="58038"/>
                </a:lnTo>
                <a:lnTo>
                  <a:pt x="708310" y="58038"/>
                </a:lnTo>
                <a:lnTo>
                  <a:pt x="719201" y="51688"/>
                </a:lnTo>
                <a:lnTo>
                  <a:pt x="708310" y="45338"/>
                </a:lnTo>
                <a:close/>
              </a:path>
              <a:path w="719454" h="103505">
                <a:moveTo>
                  <a:pt x="703326" y="46227"/>
                </a:moveTo>
                <a:lnTo>
                  <a:pt x="693964" y="51688"/>
                </a:lnTo>
                <a:lnTo>
                  <a:pt x="703326" y="57150"/>
                </a:lnTo>
                <a:lnTo>
                  <a:pt x="703326" y="46227"/>
                </a:lnTo>
                <a:close/>
              </a:path>
              <a:path w="719454" h="103505">
                <a:moveTo>
                  <a:pt x="706627" y="46227"/>
                </a:moveTo>
                <a:lnTo>
                  <a:pt x="703326" y="46227"/>
                </a:lnTo>
                <a:lnTo>
                  <a:pt x="703326" y="57150"/>
                </a:lnTo>
                <a:lnTo>
                  <a:pt x="706627" y="57150"/>
                </a:lnTo>
                <a:lnTo>
                  <a:pt x="706627" y="46227"/>
                </a:lnTo>
                <a:close/>
              </a:path>
              <a:path w="719454" h="103505">
                <a:moveTo>
                  <a:pt x="630555" y="0"/>
                </a:moveTo>
                <a:lnTo>
                  <a:pt x="626618" y="1015"/>
                </a:lnTo>
                <a:lnTo>
                  <a:pt x="623062" y="7111"/>
                </a:lnTo>
                <a:lnTo>
                  <a:pt x="624077" y="10921"/>
                </a:lnTo>
                <a:lnTo>
                  <a:pt x="693964" y="51688"/>
                </a:lnTo>
                <a:lnTo>
                  <a:pt x="703326" y="46227"/>
                </a:lnTo>
                <a:lnTo>
                  <a:pt x="706627" y="46227"/>
                </a:lnTo>
                <a:lnTo>
                  <a:pt x="706627" y="45338"/>
                </a:lnTo>
                <a:lnTo>
                  <a:pt x="708310" y="45338"/>
                </a:lnTo>
                <a:lnTo>
                  <a:pt x="630555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2" name="object 17"/>
          <p:cNvSpPr>
            <a:spLocks noChangeArrowheads="1"/>
          </p:cNvSpPr>
          <p:nvPr/>
        </p:nvSpPr>
        <p:spPr bwMode="auto">
          <a:xfrm>
            <a:off x="3783013" y="969963"/>
            <a:ext cx="1552575" cy="12842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3" name="object 18"/>
          <p:cNvSpPr txBox="1">
            <a:spLocks noChangeArrowheads="1"/>
          </p:cNvSpPr>
          <p:nvPr/>
        </p:nvSpPr>
        <p:spPr bwMode="auto">
          <a:xfrm>
            <a:off x="3949700" y="987425"/>
            <a:ext cx="122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algn="ctr"/>
            <a:endParaRPr lang="ru-RU">
              <a:solidFill>
                <a:srgbClr val="FFFFFF"/>
              </a:solidFill>
              <a:latin typeface="Georgia" pitchFamily="18" charset="0"/>
            </a:endParaRPr>
          </a:p>
          <a:p>
            <a:pPr marL="1588" algn="ctr"/>
            <a:r>
              <a:rPr lang="ru-RU">
                <a:solidFill>
                  <a:srgbClr val="FFFFFF"/>
                </a:solidFill>
              </a:rPr>
              <a:t>2021</a:t>
            </a:r>
            <a:endParaRPr lang="ru-RU"/>
          </a:p>
        </p:txBody>
      </p:sp>
      <p:sp>
        <p:nvSpPr>
          <p:cNvPr id="38924" name="object 19"/>
          <p:cNvSpPr>
            <a:spLocks noChangeArrowheads="1"/>
          </p:cNvSpPr>
          <p:nvPr/>
        </p:nvSpPr>
        <p:spPr bwMode="auto">
          <a:xfrm>
            <a:off x="5486400" y="990600"/>
            <a:ext cx="1554163" cy="1282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5" name="object 20"/>
          <p:cNvSpPr txBox="1">
            <a:spLocks noChangeArrowheads="1"/>
          </p:cNvSpPr>
          <p:nvPr/>
        </p:nvSpPr>
        <p:spPr bwMode="auto">
          <a:xfrm>
            <a:off x="5638800" y="990600"/>
            <a:ext cx="122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ru-RU">
              <a:solidFill>
                <a:srgbClr val="FFFFFF"/>
              </a:solidFill>
              <a:latin typeface="Georgia" pitchFamily="18" charset="0"/>
            </a:endParaRPr>
          </a:p>
          <a:p>
            <a:pPr algn="ctr"/>
            <a:r>
              <a:rPr lang="ru-RU">
                <a:solidFill>
                  <a:srgbClr val="FFFFFF"/>
                </a:solidFill>
              </a:rPr>
              <a:t>2022</a:t>
            </a:r>
            <a:endParaRPr lang="ru-RU"/>
          </a:p>
        </p:txBody>
      </p:sp>
      <p:sp>
        <p:nvSpPr>
          <p:cNvPr id="38926" name="object 21"/>
          <p:cNvSpPr>
            <a:spLocks noChangeArrowheads="1"/>
          </p:cNvSpPr>
          <p:nvPr/>
        </p:nvSpPr>
        <p:spPr bwMode="auto">
          <a:xfrm>
            <a:off x="7239000" y="990600"/>
            <a:ext cx="1554163" cy="12827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7" name="object 22"/>
          <p:cNvSpPr txBox="1">
            <a:spLocks noChangeArrowheads="1"/>
          </p:cNvSpPr>
          <p:nvPr/>
        </p:nvSpPr>
        <p:spPr bwMode="auto">
          <a:xfrm>
            <a:off x="7467600" y="1219200"/>
            <a:ext cx="122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2023</a:t>
            </a:r>
            <a:endParaRPr lang="ru-RU"/>
          </a:p>
        </p:txBody>
      </p:sp>
      <p:sp>
        <p:nvSpPr>
          <p:cNvPr id="38928" name="object 17"/>
          <p:cNvSpPr>
            <a:spLocks noChangeArrowheads="1"/>
          </p:cNvSpPr>
          <p:nvPr/>
        </p:nvSpPr>
        <p:spPr bwMode="auto">
          <a:xfrm>
            <a:off x="3886200" y="3124200"/>
            <a:ext cx="1554163" cy="12858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/>
              <a:t>168,0</a:t>
            </a:r>
          </a:p>
          <a:p>
            <a:pPr algn="ctr"/>
            <a:r>
              <a:rPr lang="ru-RU">
                <a:latin typeface="Calibri" pitchFamily="34" charset="0"/>
              </a:rPr>
              <a:t>тыс.рублей</a:t>
            </a:r>
          </a:p>
        </p:txBody>
      </p:sp>
      <p:sp>
        <p:nvSpPr>
          <p:cNvPr id="38929" name="object 17"/>
          <p:cNvSpPr>
            <a:spLocks noChangeArrowheads="1"/>
          </p:cNvSpPr>
          <p:nvPr/>
        </p:nvSpPr>
        <p:spPr bwMode="auto">
          <a:xfrm>
            <a:off x="5562600" y="3124200"/>
            <a:ext cx="1554163" cy="12858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/>
              <a:t>168,0</a:t>
            </a:r>
          </a:p>
          <a:p>
            <a:pPr algn="ctr"/>
            <a:r>
              <a:rPr lang="ru-RU">
                <a:latin typeface="Calibri" pitchFamily="34" charset="0"/>
              </a:rPr>
              <a:t>тыс.рублей</a:t>
            </a:r>
          </a:p>
        </p:txBody>
      </p:sp>
      <p:sp>
        <p:nvSpPr>
          <p:cNvPr id="38930" name="object 17"/>
          <p:cNvSpPr>
            <a:spLocks noChangeArrowheads="1"/>
          </p:cNvSpPr>
          <p:nvPr/>
        </p:nvSpPr>
        <p:spPr bwMode="auto">
          <a:xfrm>
            <a:off x="7315200" y="3124200"/>
            <a:ext cx="1554163" cy="12858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/>
              <a:t>168,0</a:t>
            </a:r>
          </a:p>
          <a:p>
            <a:pPr algn="ctr"/>
            <a:r>
              <a:rPr lang="ru-RU">
                <a:latin typeface="Calibri" pitchFamily="34" charset="0"/>
              </a:rPr>
              <a:t>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9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2301875" y="527050"/>
            <a:ext cx="4479925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8575" y="76200"/>
            <a:ext cx="3949700" cy="549275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Что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такое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бюджет?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223" name="object 8"/>
          <p:cNvSpPr txBox="1">
            <a:spLocks noChangeArrowheads="1"/>
          </p:cNvSpPr>
          <p:nvPr/>
        </p:nvSpPr>
        <p:spPr bwMode="auto">
          <a:xfrm>
            <a:off x="146050" y="1885950"/>
            <a:ext cx="2433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algn="ctr">
              <a:lnSpc>
                <a:spcPts val="1675"/>
              </a:lnSpc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588" algn="ctr">
              <a:lnSpc>
                <a:spcPts val="1925"/>
              </a:lnSpc>
              <a:spcBef>
                <a:spcPts val="63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поступающие в бюджет  денежные средства (налоги  юридических и физических  лиц, административные  платежи и сборы,</a:t>
            </a:r>
          </a:p>
          <a:p>
            <a:pPr marL="1588" algn="ctr">
              <a:lnSpc>
                <a:spcPts val="1925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безвозмездные  поступления)</a:t>
            </a:r>
          </a:p>
        </p:txBody>
      </p:sp>
      <p:sp>
        <p:nvSpPr>
          <p:cNvPr id="9224" name="object 9"/>
          <p:cNvSpPr txBox="1">
            <a:spLocks noChangeArrowheads="1"/>
          </p:cNvSpPr>
          <p:nvPr/>
        </p:nvSpPr>
        <p:spPr bwMode="auto">
          <a:xfrm>
            <a:off x="762000" y="609600"/>
            <a:ext cx="73517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(от старонормандского bougette– кошель, сумка, кожаный мешок) – форма  образования и расходования денежных средств, предназначенных для финансового  обеспечения задач и функций государства и местного самоуправления.</a:t>
            </a:r>
          </a:p>
        </p:txBody>
      </p:sp>
      <p:sp>
        <p:nvSpPr>
          <p:cNvPr id="9225" name="object 10"/>
          <p:cNvSpPr txBox="1">
            <a:spLocks noChangeArrowheads="1"/>
          </p:cNvSpPr>
          <p:nvPr/>
        </p:nvSpPr>
        <p:spPr bwMode="auto">
          <a:xfrm>
            <a:off x="590550" y="4116388"/>
            <a:ext cx="18954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Превышение доходов  над расходами  образует  положительный  остаток бюджета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object 11"/>
          <p:cNvSpPr txBox="1">
            <a:spLocks noChangeArrowheads="1"/>
          </p:cNvSpPr>
          <p:nvPr/>
        </p:nvSpPr>
        <p:spPr bwMode="auto">
          <a:xfrm>
            <a:off x="6083300" y="1885950"/>
            <a:ext cx="2897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75"/>
              </a:lnSpc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25"/>
              </a:lnSpc>
              <a:spcBef>
                <a:spcPts val="63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выплачиваемые из бюджета  денежные средства (социальные  выплаты населению, содержание  государственных  (муниципальных) учреждений</a:t>
            </a:r>
          </a:p>
          <a:p>
            <a:pPr algn="ctr">
              <a:lnSpc>
                <a:spcPts val="1925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(образование, ЖКХ, культура и  другие) капитальное  строительство и другие)</a:t>
            </a:r>
          </a:p>
          <a:p>
            <a:pPr algn="ctr">
              <a:spcBef>
                <a:spcPts val="325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Если расходная часть  бюджета превышает  доходную, то бюджет  формируется с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object 12"/>
          <p:cNvSpPr>
            <a:spLocks noChangeArrowheads="1"/>
          </p:cNvSpPr>
          <p:nvPr/>
        </p:nvSpPr>
        <p:spPr bwMode="auto">
          <a:xfrm>
            <a:off x="2971800" y="1828800"/>
            <a:ext cx="2874963" cy="1619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8" name="object 13"/>
          <p:cNvSpPr>
            <a:spLocks/>
          </p:cNvSpPr>
          <p:nvPr/>
        </p:nvSpPr>
        <p:spPr bwMode="auto">
          <a:xfrm>
            <a:off x="2998788" y="1847850"/>
            <a:ext cx="2887662" cy="1631950"/>
          </a:xfrm>
          <a:custGeom>
            <a:avLst/>
            <a:gdLst>
              <a:gd name="T0" fmla="*/ 0 w 2886710"/>
              <a:gd name="T1" fmla="*/ 1635770 h 1630679"/>
              <a:gd name="T2" fmla="*/ 2890265 w 2886710"/>
              <a:gd name="T3" fmla="*/ 1635770 h 1630679"/>
              <a:gd name="T4" fmla="*/ 2890265 w 2886710"/>
              <a:gd name="T5" fmla="*/ 0 h 1630679"/>
              <a:gd name="T6" fmla="*/ 0 w 2886710"/>
              <a:gd name="T7" fmla="*/ 0 h 1630679"/>
              <a:gd name="T8" fmla="*/ 0 w 2886710"/>
              <a:gd name="T9" fmla="*/ 1635770 h 1630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6710"/>
              <a:gd name="T16" fmla="*/ 0 h 1630679"/>
              <a:gd name="T17" fmla="*/ 2886710 w 2886710"/>
              <a:gd name="T18" fmla="*/ 1630679 h 1630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6710" h="1630679">
                <a:moveTo>
                  <a:pt x="0" y="1630680"/>
                </a:moveTo>
                <a:lnTo>
                  <a:pt x="2886456" y="1630680"/>
                </a:lnTo>
                <a:lnTo>
                  <a:pt x="2886456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9" name="object 14"/>
          <p:cNvSpPr>
            <a:spLocks noChangeArrowheads="1"/>
          </p:cNvSpPr>
          <p:nvPr/>
        </p:nvSpPr>
        <p:spPr bwMode="auto">
          <a:xfrm>
            <a:off x="3484563" y="3660775"/>
            <a:ext cx="1917700" cy="21447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0" name="object 15"/>
          <p:cNvSpPr>
            <a:spLocks/>
          </p:cNvSpPr>
          <p:nvPr/>
        </p:nvSpPr>
        <p:spPr bwMode="auto">
          <a:xfrm>
            <a:off x="3478213" y="3654425"/>
            <a:ext cx="1930400" cy="2155825"/>
          </a:xfrm>
          <a:custGeom>
            <a:avLst/>
            <a:gdLst>
              <a:gd name="T0" fmla="*/ 0 w 1931035"/>
              <a:gd name="T1" fmla="*/ 2153918 h 2156460"/>
              <a:gd name="T2" fmla="*/ 1928369 w 1931035"/>
              <a:gd name="T3" fmla="*/ 2153918 h 2156460"/>
              <a:gd name="T4" fmla="*/ 1928369 w 1931035"/>
              <a:gd name="T5" fmla="*/ 0 h 2156460"/>
              <a:gd name="T6" fmla="*/ 0 w 1931035"/>
              <a:gd name="T7" fmla="*/ 0 h 2156460"/>
              <a:gd name="T8" fmla="*/ 0 w 1931035"/>
              <a:gd name="T9" fmla="*/ 2153918 h 2156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1035"/>
              <a:gd name="T16" fmla="*/ 0 h 2156460"/>
              <a:gd name="T17" fmla="*/ 1931035 w 1931035"/>
              <a:gd name="T18" fmla="*/ 2156460 h 2156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1035" h="2156460">
                <a:moveTo>
                  <a:pt x="0" y="2156460"/>
                </a:moveTo>
                <a:lnTo>
                  <a:pt x="1930908" y="2156460"/>
                </a:lnTo>
                <a:lnTo>
                  <a:pt x="1930908" y="0"/>
                </a:lnTo>
                <a:lnTo>
                  <a:pt x="0" y="0"/>
                </a:lnTo>
                <a:lnTo>
                  <a:pt x="0" y="2156460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1" name="object 16"/>
          <p:cNvSpPr txBox="1">
            <a:spLocks noChangeArrowheads="1"/>
          </p:cNvSpPr>
          <p:nvPr/>
        </p:nvSpPr>
        <p:spPr bwMode="auto">
          <a:xfrm>
            <a:off x="828675" y="5943600"/>
            <a:ext cx="76311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47725" indent="-836613"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 предъявляемое к органам, составляющим и утверждающим бюджет.</a:t>
            </a:r>
          </a:p>
        </p:txBody>
      </p:sp>
      <p:sp>
        <p:nvSpPr>
          <p:cNvPr id="9232" name="object 17"/>
          <p:cNvSpPr>
            <a:spLocks/>
          </p:cNvSpPr>
          <p:nvPr/>
        </p:nvSpPr>
        <p:spPr bwMode="auto">
          <a:xfrm>
            <a:off x="2411413" y="4572000"/>
            <a:ext cx="938212" cy="171450"/>
          </a:xfrm>
          <a:custGeom>
            <a:avLst/>
            <a:gdLst>
              <a:gd name="T0" fmla="*/ 150298 w 937260"/>
              <a:gd name="T1" fmla="*/ 0 h 171450"/>
              <a:gd name="T2" fmla="*/ 143074 w 937260"/>
              <a:gd name="T3" fmla="*/ 2393 h 171450"/>
              <a:gd name="T4" fmla="*/ 0 w 937260"/>
              <a:gd name="T5" fmla="*/ 85578 h 171450"/>
              <a:gd name="T6" fmla="*/ 143074 w 937260"/>
              <a:gd name="T7" fmla="*/ 168763 h 171450"/>
              <a:gd name="T8" fmla="*/ 150298 w 937260"/>
              <a:gd name="T9" fmla="*/ 171156 h 171450"/>
              <a:gd name="T10" fmla="*/ 157642 w 937260"/>
              <a:gd name="T11" fmla="*/ 170668 h 171450"/>
              <a:gd name="T12" fmla="*/ 164269 w 937260"/>
              <a:gd name="T13" fmla="*/ 167512 h 171450"/>
              <a:gd name="T14" fmla="*/ 169342 w 937260"/>
              <a:gd name="T15" fmla="*/ 161905 h 171450"/>
              <a:gd name="T16" fmla="*/ 171745 w 937260"/>
              <a:gd name="T17" fmla="*/ 154709 h 171450"/>
              <a:gd name="T18" fmla="*/ 171255 w 937260"/>
              <a:gd name="T19" fmla="*/ 147395 h 171450"/>
              <a:gd name="T20" fmla="*/ 168086 w 937260"/>
              <a:gd name="T21" fmla="*/ 140795 h 171450"/>
              <a:gd name="T22" fmla="*/ 162457 w 937260"/>
              <a:gd name="T23" fmla="*/ 135743 h 171450"/>
              <a:gd name="T24" fmla="*/ 108899 w 937260"/>
              <a:gd name="T25" fmla="*/ 104628 h 171450"/>
              <a:gd name="T26" fmla="*/ 38000 w 937260"/>
              <a:gd name="T27" fmla="*/ 104628 h 171450"/>
              <a:gd name="T28" fmla="*/ 38000 w 937260"/>
              <a:gd name="T29" fmla="*/ 66528 h 171450"/>
              <a:gd name="T30" fmla="*/ 108899 w 937260"/>
              <a:gd name="T31" fmla="*/ 66528 h 171450"/>
              <a:gd name="T32" fmla="*/ 162457 w 937260"/>
              <a:gd name="T33" fmla="*/ 35413 h 171450"/>
              <a:gd name="T34" fmla="*/ 168086 w 937260"/>
              <a:gd name="T35" fmla="*/ 30360 h 171450"/>
              <a:gd name="T36" fmla="*/ 171255 w 937260"/>
              <a:gd name="T37" fmla="*/ 23760 h 171450"/>
              <a:gd name="T38" fmla="*/ 171745 w 937260"/>
              <a:gd name="T39" fmla="*/ 16446 h 171450"/>
              <a:gd name="T40" fmla="*/ 169342 w 937260"/>
              <a:gd name="T41" fmla="*/ 9251 h 171450"/>
              <a:gd name="T42" fmla="*/ 164269 w 937260"/>
              <a:gd name="T43" fmla="*/ 3643 h 171450"/>
              <a:gd name="T44" fmla="*/ 157642 w 937260"/>
              <a:gd name="T45" fmla="*/ 488 h 171450"/>
              <a:gd name="T46" fmla="*/ 150298 w 937260"/>
              <a:gd name="T47" fmla="*/ 0 h 171450"/>
              <a:gd name="T48" fmla="*/ 108899 w 937260"/>
              <a:gd name="T49" fmla="*/ 66528 h 171450"/>
              <a:gd name="T50" fmla="*/ 38000 w 937260"/>
              <a:gd name="T51" fmla="*/ 66528 h 171450"/>
              <a:gd name="T52" fmla="*/ 38000 w 937260"/>
              <a:gd name="T53" fmla="*/ 104628 h 171450"/>
              <a:gd name="T54" fmla="*/ 108899 w 937260"/>
              <a:gd name="T55" fmla="*/ 104628 h 171450"/>
              <a:gd name="T56" fmla="*/ 104527 w 937260"/>
              <a:gd name="T57" fmla="*/ 102088 h 171450"/>
              <a:gd name="T58" fmla="*/ 47690 w 937260"/>
              <a:gd name="T59" fmla="*/ 102088 h 171450"/>
              <a:gd name="T60" fmla="*/ 47690 w 937260"/>
              <a:gd name="T61" fmla="*/ 69068 h 171450"/>
              <a:gd name="T62" fmla="*/ 104527 w 937260"/>
              <a:gd name="T63" fmla="*/ 69068 h 171450"/>
              <a:gd name="T64" fmla="*/ 108899 w 937260"/>
              <a:gd name="T65" fmla="*/ 66528 h 171450"/>
              <a:gd name="T66" fmla="*/ 940561 w 937260"/>
              <a:gd name="T67" fmla="*/ 66528 h 171450"/>
              <a:gd name="T68" fmla="*/ 108899 w 937260"/>
              <a:gd name="T69" fmla="*/ 66528 h 171450"/>
              <a:gd name="T70" fmla="*/ 76108 w 937260"/>
              <a:gd name="T71" fmla="*/ 85578 h 171450"/>
              <a:gd name="T72" fmla="*/ 108899 w 937260"/>
              <a:gd name="T73" fmla="*/ 104628 h 171450"/>
              <a:gd name="T74" fmla="*/ 940561 w 937260"/>
              <a:gd name="T75" fmla="*/ 104628 h 171450"/>
              <a:gd name="T76" fmla="*/ 940561 w 937260"/>
              <a:gd name="T77" fmla="*/ 66528 h 171450"/>
              <a:gd name="T78" fmla="*/ 47690 w 937260"/>
              <a:gd name="T79" fmla="*/ 69068 h 171450"/>
              <a:gd name="T80" fmla="*/ 47690 w 937260"/>
              <a:gd name="T81" fmla="*/ 102088 h 171450"/>
              <a:gd name="T82" fmla="*/ 76108 w 937260"/>
              <a:gd name="T83" fmla="*/ 85578 h 171450"/>
              <a:gd name="T84" fmla="*/ 47690 w 937260"/>
              <a:gd name="T85" fmla="*/ 69068 h 171450"/>
              <a:gd name="T86" fmla="*/ 76108 w 937260"/>
              <a:gd name="T87" fmla="*/ 85578 h 171450"/>
              <a:gd name="T88" fmla="*/ 47690 w 937260"/>
              <a:gd name="T89" fmla="*/ 102088 h 171450"/>
              <a:gd name="T90" fmla="*/ 104527 w 937260"/>
              <a:gd name="T91" fmla="*/ 102088 h 171450"/>
              <a:gd name="T92" fmla="*/ 76108 w 937260"/>
              <a:gd name="T93" fmla="*/ 85578 h 171450"/>
              <a:gd name="T94" fmla="*/ 104527 w 937260"/>
              <a:gd name="T95" fmla="*/ 69068 h 171450"/>
              <a:gd name="T96" fmla="*/ 47690 w 937260"/>
              <a:gd name="T97" fmla="*/ 69068 h 171450"/>
              <a:gd name="T98" fmla="*/ 76108 w 937260"/>
              <a:gd name="T99" fmla="*/ 85578 h 171450"/>
              <a:gd name="T100" fmla="*/ 104527 w 937260"/>
              <a:gd name="T101" fmla="*/ 69068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7260"/>
              <a:gd name="T154" fmla="*/ 0 h 171450"/>
              <a:gd name="T155" fmla="*/ 937260 w 937260"/>
              <a:gd name="T156" fmla="*/ 171450 h 1714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7260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1" y="147395"/>
                </a:lnTo>
                <a:lnTo>
                  <a:pt x="167405" y="140795"/>
                </a:lnTo>
                <a:lnTo>
                  <a:pt x="161798" y="135743"/>
                </a:lnTo>
                <a:lnTo>
                  <a:pt x="108458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458" y="66528"/>
                </a:lnTo>
                <a:lnTo>
                  <a:pt x="161798" y="35413"/>
                </a:lnTo>
                <a:lnTo>
                  <a:pt x="167405" y="30360"/>
                </a:lnTo>
                <a:lnTo>
                  <a:pt x="170561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937260" h="171450">
                <a:moveTo>
                  <a:pt x="108458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108458" y="104628"/>
                </a:lnTo>
                <a:lnTo>
                  <a:pt x="104103" y="102088"/>
                </a:lnTo>
                <a:lnTo>
                  <a:pt x="47498" y="102088"/>
                </a:lnTo>
                <a:lnTo>
                  <a:pt x="47498" y="69068"/>
                </a:lnTo>
                <a:lnTo>
                  <a:pt x="104103" y="69068"/>
                </a:lnTo>
                <a:lnTo>
                  <a:pt x="108458" y="66528"/>
                </a:lnTo>
                <a:close/>
              </a:path>
              <a:path w="937260" h="171450">
                <a:moveTo>
                  <a:pt x="936751" y="66528"/>
                </a:moveTo>
                <a:lnTo>
                  <a:pt x="108458" y="66528"/>
                </a:lnTo>
                <a:lnTo>
                  <a:pt x="75800" y="85578"/>
                </a:lnTo>
                <a:lnTo>
                  <a:pt x="108458" y="104628"/>
                </a:lnTo>
                <a:lnTo>
                  <a:pt x="936751" y="104628"/>
                </a:lnTo>
                <a:lnTo>
                  <a:pt x="936751" y="66528"/>
                </a:lnTo>
                <a:close/>
              </a:path>
              <a:path w="937260" h="171450">
                <a:moveTo>
                  <a:pt x="47498" y="69068"/>
                </a:moveTo>
                <a:lnTo>
                  <a:pt x="47498" y="102088"/>
                </a:lnTo>
                <a:lnTo>
                  <a:pt x="75800" y="85578"/>
                </a:lnTo>
                <a:lnTo>
                  <a:pt x="47498" y="69068"/>
                </a:lnTo>
                <a:close/>
              </a:path>
              <a:path w="937260" h="171450">
                <a:moveTo>
                  <a:pt x="75800" y="85578"/>
                </a:moveTo>
                <a:lnTo>
                  <a:pt x="47498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937260" h="171450">
                <a:moveTo>
                  <a:pt x="104103" y="69068"/>
                </a:moveTo>
                <a:lnTo>
                  <a:pt x="47498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3" name="object 18"/>
          <p:cNvSpPr>
            <a:spLocks/>
          </p:cNvSpPr>
          <p:nvPr/>
        </p:nvSpPr>
        <p:spPr bwMode="auto">
          <a:xfrm>
            <a:off x="5580063" y="4567238"/>
            <a:ext cx="936625" cy="171450"/>
          </a:xfrm>
          <a:custGeom>
            <a:avLst/>
            <a:gdLst>
              <a:gd name="T0" fmla="*/ 858624 w 937259"/>
              <a:gd name="T1" fmla="*/ 85578 h 171450"/>
              <a:gd name="T2" fmla="*/ 772859 w 937259"/>
              <a:gd name="T3" fmla="*/ 135743 h 171450"/>
              <a:gd name="T4" fmla="*/ 767267 w 937259"/>
              <a:gd name="T5" fmla="*/ 140795 h 171450"/>
              <a:gd name="T6" fmla="*/ 764119 w 937259"/>
              <a:gd name="T7" fmla="*/ 147395 h 171450"/>
              <a:gd name="T8" fmla="*/ 763632 w 937259"/>
              <a:gd name="T9" fmla="*/ 154709 h 171450"/>
              <a:gd name="T10" fmla="*/ 766020 w 937259"/>
              <a:gd name="T11" fmla="*/ 161905 h 171450"/>
              <a:gd name="T12" fmla="*/ 771058 w 937259"/>
              <a:gd name="T13" fmla="*/ 167512 h 171450"/>
              <a:gd name="T14" fmla="*/ 777641 w 937259"/>
              <a:gd name="T15" fmla="*/ 170668 h 171450"/>
              <a:gd name="T16" fmla="*/ 784935 w 937259"/>
              <a:gd name="T17" fmla="*/ 171156 h 171450"/>
              <a:gd name="T18" fmla="*/ 792111 w 937259"/>
              <a:gd name="T19" fmla="*/ 168763 h 171450"/>
              <a:gd name="T20" fmla="*/ 901675 w 937259"/>
              <a:gd name="T21" fmla="*/ 104628 h 171450"/>
              <a:gd name="T22" fmla="*/ 896476 w 937259"/>
              <a:gd name="T23" fmla="*/ 104628 h 171450"/>
              <a:gd name="T24" fmla="*/ 896476 w 937259"/>
              <a:gd name="T25" fmla="*/ 102088 h 171450"/>
              <a:gd name="T26" fmla="*/ 886849 w 937259"/>
              <a:gd name="T27" fmla="*/ 102088 h 171450"/>
              <a:gd name="T28" fmla="*/ 858624 w 937259"/>
              <a:gd name="T29" fmla="*/ 85578 h 171450"/>
              <a:gd name="T30" fmla="*/ 826054 w 937259"/>
              <a:gd name="T31" fmla="*/ 66528 h 171450"/>
              <a:gd name="T32" fmla="*/ 0 w 937259"/>
              <a:gd name="T33" fmla="*/ 66528 h 171450"/>
              <a:gd name="T34" fmla="*/ 0 w 937259"/>
              <a:gd name="T35" fmla="*/ 104628 h 171450"/>
              <a:gd name="T36" fmla="*/ 826055 w 937259"/>
              <a:gd name="T37" fmla="*/ 104628 h 171450"/>
              <a:gd name="T38" fmla="*/ 858624 w 937259"/>
              <a:gd name="T39" fmla="*/ 85578 h 171450"/>
              <a:gd name="T40" fmla="*/ 826054 w 937259"/>
              <a:gd name="T41" fmla="*/ 66528 h 171450"/>
              <a:gd name="T42" fmla="*/ 901675 w 937259"/>
              <a:gd name="T43" fmla="*/ 66528 h 171450"/>
              <a:gd name="T44" fmla="*/ 896476 w 937259"/>
              <a:gd name="T45" fmla="*/ 66528 h 171450"/>
              <a:gd name="T46" fmla="*/ 896476 w 937259"/>
              <a:gd name="T47" fmla="*/ 104628 h 171450"/>
              <a:gd name="T48" fmla="*/ 901675 w 937259"/>
              <a:gd name="T49" fmla="*/ 104628 h 171450"/>
              <a:gd name="T50" fmla="*/ 934219 w 937259"/>
              <a:gd name="T51" fmla="*/ 85578 h 171450"/>
              <a:gd name="T52" fmla="*/ 901675 w 937259"/>
              <a:gd name="T53" fmla="*/ 66528 h 171450"/>
              <a:gd name="T54" fmla="*/ 886849 w 937259"/>
              <a:gd name="T55" fmla="*/ 69068 h 171450"/>
              <a:gd name="T56" fmla="*/ 858624 w 937259"/>
              <a:gd name="T57" fmla="*/ 85578 h 171450"/>
              <a:gd name="T58" fmla="*/ 886849 w 937259"/>
              <a:gd name="T59" fmla="*/ 102088 h 171450"/>
              <a:gd name="T60" fmla="*/ 886849 w 937259"/>
              <a:gd name="T61" fmla="*/ 69068 h 171450"/>
              <a:gd name="T62" fmla="*/ 896476 w 937259"/>
              <a:gd name="T63" fmla="*/ 69068 h 171450"/>
              <a:gd name="T64" fmla="*/ 886849 w 937259"/>
              <a:gd name="T65" fmla="*/ 69068 h 171450"/>
              <a:gd name="T66" fmla="*/ 886849 w 937259"/>
              <a:gd name="T67" fmla="*/ 102088 h 171450"/>
              <a:gd name="T68" fmla="*/ 896476 w 937259"/>
              <a:gd name="T69" fmla="*/ 102088 h 171450"/>
              <a:gd name="T70" fmla="*/ 896476 w 937259"/>
              <a:gd name="T71" fmla="*/ 69068 h 171450"/>
              <a:gd name="T72" fmla="*/ 784935 w 937259"/>
              <a:gd name="T73" fmla="*/ 0 h 171450"/>
              <a:gd name="T74" fmla="*/ 777641 w 937259"/>
              <a:gd name="T75" fmla="*/ 488 h 171450"/>
              <a:gd name="T76" fmla="*/ 771058 w 937259"/>
              <a:gd name="T77" fmla="*/ 3643 h 171450"/>
              <a:gd name="T78" fmla="*/ 766020 w 937259"/>
              <a:gd name="T79" fmla="*/ 9251 h 171450"/>
              <a:gd name="T80" fmla="*/ 763632 w 937259"/>
              <a:gd name="T81" fmla="*/ 16446 h 171450"/>
              <a:gd name="T82" fmla="*/ 764120 w 937259"/>
              <a:gd name="T83" fmla="*/ 23760 h 171450"/>
              <a:gd name="T84" fmla="*/ 767267 w 937259"/>
              <a:gd name="T85" fmla="*/ 30360 h 171450"/>
              <a:gd name="T86" fmla="*/ 772859 w 937259"/>
              <a:gd name="T87" fmla="*/ 35413 h 171450"/>
              <a:gd name="T88" fmla="*/ 858624 w 937259"/>
              <a:gd name="T89" fmla="*/ 85578 h 171450"/>
              <a:gd name="T90" fmla="*/ 886849 w 937259"/>
              <a:gd name="T91" fmla="*/ 69068 h 171450"/>
              <a:gd name="T92" fmla="*/ 896476 w 937259"/>
              <a:gd name="T93" fmla="*/ 69068 h 171450"/>
              <a:gd name="T94" fmla="*/ 896476 w 937259"/>
              <a:gd name="T95" fmla="*/ 66528 h 171450"/>
              <a:gd name="T96" fmla="*/ 901675 w 937259"/>
              <a:gd name="T97" fmla="*/ 66528 h 171450"/>
              <a:gd name="T98" fmla="*/ 792111 w 937259"/>
              <a:gd name="T99" fmla="*/ 2393 h 171450"/>
              <a:gd name="T100" fmla="*/ 784935 w 937259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7259"/>
              <a:gd name="T154" fmla="*/ 0 h 171450"/>
              <a:gd name="T155" fmla="*/ 937259 w 937259"/>
              <a:gd name="T156" fmla="*/ 171450 h 1714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7259" h="171450">
                <a:moveTo>
                  <a:pt x="860951" y="85578"/>
                </a:moveTo>
                <a:lnTo>
                  <a:pt x="774953" y="135743"/>
                </a:lnTo>
                <a:lnTo>
                  <a:pt x="769346" y="140795"/>
                </a:lnTo>
                <a:lnTo>
                  <a:pt x="766190" y="147395"/>
                </a:lnTo>
                <a:lnTo>
                  <a:pt x="765702" y="154709"/>
                </a:lnTo>
                <a:lnTo>
                  <a:pt x="768096" y="161905"/>
                </a:lnTo>
                <a:lnTo>
                  <a:pt x="773148" y="167512"/>
                </a:lnTo>
                <a:lnTo>
                  <a:pt x="779748" y="170668"/>
                </a:lnTo>
                <a:lnTo>
                  <a:pt x="787062" y="171156"/>
                </a:lnTo>
                <a:lnTo>
                  <a:pt x="794258" y="168763"/>
                </a:lnTo>
                <a:lnTo>
                  <a:pt x="904119" y="104628"/>
                </a:lnTo>
                <a:lnTo>
                  <a:pt x="898906" y="104628"/>
                </a:lnTo>
                <a:lnTo>
                  <a:pt x="898906" y="102088"/>
                </a:lnTo>
                <a:lnTo>
                  <a:pt x="889253" y="102088"/>
                </a:lnTo>
                <a:lnTo>
                  <a:pt x="860951" y="85578"/>
                </a:lnTo>
                <a:close/>
              </a:path>
              <a:path w="937259" h="171450">
                <a:moveTo>
                  <a:pt x="828293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828294" y="104628"/>
                </a:lnTo>
                <a:lnTo>
                  <a:pt x="860951" y="85578"/>
                </a:lnTo>
                <a:lnTo>
                  <a:pt x="828293" y="66528"/>
                </a:lnTo>
                <a:close/>
              </a:path>
              <a:path w="937259" h="171450">
                <a:moveTo>
                  <a:pt x="904119" y="66528"/>
                </a:moveTo>
                <a:lnTo>
                  <a:pt x="898906" y="66528"/>
                </a:lnTo>
                <a:lnTo>
                  <a:pt x="898906" y="104628"/>
                </a:lnTo>
                <a:lnTo>
                  <a:pt x="904119" y="104628"/>
                </a:lnTo>
                <a:lnTo>
                  <a:pt x="936751" y="85578"/>
                </a:lnTo>
                <a:lnTo>
                  <a:pt x="904119" y="66528"/>
                </a:lnTo>
                <a:close/>
              </a:path>
              <a:path w="937259" h="171450">
                <a:moveTo>
                  <a:pt x="889253" y="69068"/>
                </a:moveTo>
                <a:lnTo>
                  <a:pt x="860951" y="85578"/>
                </a:lnTo>
                <a:lnTo>
                  <a:pt x="889253" y="102088"/>
                </a:lnTo>
                <a:lnTo>
                  <a:pt x="889253" y="69068"/>
                </a:lnTo>
                <a:close/>
              </a:path>
              <a:path w="937259" h="171450">
                <a:moveTo>
                  <a:pt x="898906" y="69068"/>
                </a:moveTo>
                <a:lnTo>
                  <a:pt x="889253" y="69068"/>
                </a:lnTo>
                <a:lnTo>
                  <a:pt x="889253" y="102088"/>
                </a:lnTo>
                <a:lnTo>
                  <a:pt x="898906" y="102088"/>
                </a:lnTo>
                <a:lnTo>
                  <a:pt x="898906" y="69068"/>
                </a:lnTo>
                <a:close/>
              </a:path>
              <a:path w="937259" h="171450">
                <a:moveTo>
                  <a:pt x="787062" y="0"/>
                </a:moveTo>
                <a:lnTo>
                  <a:pt x="779748" y="488"/>
                </a:lnTo>
                <a:lnTo>
                  <a:pt x="773148" y="3643"/>
                </a:lnTo>
                <a:lnTo>
                  <a:pt x="768096" y="9251"/>
                </a:lnTo>
                <a:lnTo>
                  <a:pt x="765702" y="16446"/>
                </a:lnTo>
                <a:lnTo>
                  <a:pt x="766191" y="23760"/>
                </a:lnTo>
                <a:lnTo>
                  <a:pt x="769346" y="30360"/>
                </a:lnTo>
                <a:lnTo>
                  <a:pt x="774953" y="35413"/>
                </a:lnTo>
                <a:lnTo>
                  <a:pt x="860951" y="85578"/>
                </a:lnTo>
                <a:lnTo>
                  <a:pt x="889253" y="69068"/>
                </a:lnTo>
                <a:lnTo>
                  <a:pt x="898906" y="69068"/>
                </a:lnTo>
                <a:lnTo>
                  <a:pt x="898906" y="66528"/>
                </a:lnTo>
                <a:lnTo>
                  <a:pt x="904119" y="66528"/>
                </a:lnTo>
                <a:lnTo>
                  <a:pt x="794258" y="2393"/>
                </a:lnTo>
                <a:lnTo>
                  <a:pt x="787062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object 2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9" name="object 3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0" name="object 4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1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2" name="object 6"/>
          <p:cNvSpPr>
            <a:spLocks noChangeArrowheads="1"/>
          </p:cNvSpPr>
          <p:nvPr/>
        </p:nvSpPr>
        <p:spPr bwMode="auto">
          <a:xfrm>
            <a:off x="1316038" y="322263"/>
            <a:ext cx="6057900" cy="838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3" name="object 7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547100" cy="463550"/>
          </a:xfrm>
        </p:spPr>
        <p:txBody>
          <a:bodyPr tIns="188721"/>
          <a:lstStyle/>
          <a:p>
            <a:pPr marL="1195388" eaLnBrk="1" hangingPunct="1"/>
            <a:r>
              <a:rPr lang="ru-RU" sz="1800" b="0" smtClean="0">
                <a:solidFill>
                  <a:srgbClr val="FFFFFF"/>
                </a:solidFill>
                <a:latin typeface="Georgia" pitchFamily="18" charset="0"/>
              </a:rPr>
              <a:t>Расходы на физическую культуру и спорт тыс.рублей</a:t>
            </a:r>
            <a:endParaRPr lang="ru-RU" sz="1800" smtClean="0">
              <a:latin typeface="Georgia" pitchFamily="18" charset="0"/>
            </a:endParaRPr>
          </a:p>
        </p:txBody>
      </p:sp>
      <p:sp>
        <p:nvSpPr>
          <p:cNvPr id="39954" name="object 9"/>
          <p:cNvSpPr>
            <a:spLocks noChangeArrowheads="1"/>
          </p:cNvSpPr>
          <p:nvPr/>
        </p:nvSpPr>
        <p:spPr bwMode="auto">
          <a:xfrm>
            <a:off x="685800" y="762000"/>
            <a:ext cx="3436938" cy="40957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5" name="object 10"/>
          <p:cNvSpPr>
            <a:spLocks noChangeArrowheads="1"/>
          </p:cNvSpPr>
          <p:nvPr/>
        </p:nvSpPr>
        <p:spPr bwMode="auto">
          <a:xfrm>
            <a:off x="5181600" y="838200"/>
            <a:ext cx="2995613" cy="40671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9947" name="Object 11"/>
          <p:cNvGraphicFramePr>
            <a:graphicFrameLocks/>
          </p:cNvGraphicFramePr>
          <p:nvPr/>
        </p:nvGraphicFramePr>
        <p:xfrm>
          <a:off x="1219200" y="2657475"/>
          <a:ext cx="62865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Диаграмма" r:id="rId10" imgW="6286534" imgH="4200660" progId="Excel.Chart.8">
                  <p:embed/>
                </p:oleObj>
              </mc:Choice>
              <mc:Fallback>
                <p:oleObj name="Диаграмма" r:id="rId10" imgW="6286534" imgH="4200660" progId="Excel.Char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57475"/>
                        <a:ext cx="6286500" cy="420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6" name="Picture 19" descr="IMG-52308cb6720764bddae5a1eca2e41796-V-800x6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762000"/>
            <a:ext cx="3581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21" descr="IMG-52308cb6720764bddae5a1eca2e41796-V-800x6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762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2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3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4" name="object 5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400" y="6389688"/>
            <a:ext cx="204788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solidFill>
                  <a:srgbClr val="7E7E7E"/>
                </a:solidFill>
                <a:latin typeface="Georgia"/>
                <a:cs typeface="Georgia"/>
              </a:rPr>
              <a:t>37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0966" name="object 7"/>
          <p:cNvSpPr>
            <a:spLocks noChangeArrowheads="1"/>
          </p:cNvSpPr>
          <p:nvPr/>
        </p:nvSpPr>
        <p:spPr bwMode="auto">
          <a:xfrm>
            <a:off x="1936750" y="635000"/>
            <a:ext cx="739775" cy="554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7" name="object 8"/>
          <p:cNvSpPr>
            <a:spLocks noChangeArrowheads="1"/>
          </p:cNvSpPr>
          <p:nvPr/>
        </p:nvSpPr>
        <p:spPr bwMode="auto">
          <a:xfrm>
            <a:off x="2303463" y="635000"/>
            <a:ext cx="4976812" cy="457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8" name="object 9"/>
          <p:cNvSpPr>
            <a:spLocks noChangeArrowheads="1"/>
          </p:cNvSpPr>
          <p:nvPr/>
        </p:nvSpPr>
        <p:spPr bwMode="auto">
          <a:xfrm>
            <a:off x="2368550" y="1062038"/>
            <a:ext cx="4722813" cy="457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9" name="object 10"/>
          <p:cNvSpPr>
            <a:spLocks noGrp="1"/>
          </p:cNvSpPr>
          <p:nvPr>
            <p:ph type="title"/>
          </p:nvPr>
        </p:nvSpPr>
        <p:spPr>
          <a:xfrm>
            <a:off x="298450" y="182563"/>
            <a:ext cx="8521700" cy="1247775"/>
          </a:xfrm>
        </p:spPr>
        <p:txBody>
          <a:bodyPr/>
          <a:lstStyle/>
          <a:p>
            <a:pPr marL="1901825" eaLnBrk="1" hangingPunct="1">
              <a:lnSpc>
                <a:spcPts val="3275"/>
              </a:lnSpc>
            </a:pPr>
            <a:r>
              <a:rPr lang="ru-RU" sz="3500" b="0" smtClean="0">
                <a:solidFill>
                  <a:srgbClr val="C3250C"/>
                </a:solidFill>
                <a:latin typeface="Georgia" pitchFamily="18" charset="0"/>
              </a:rPr>
              <a:t>* </a:t>
            </a:r>
            <a:r>
              <a:rPr lang="ru-RU" sz="2400" smtClean="0">
                <a:latin typeface="Times New Roman" pitchFamily="18" charset="0"/>
              </a:rPr>
              <a:t>Обращение к жителям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b="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smtClean="0">
                <a:latin typeface="Times New Roman" pitchFamily="18" charset="0"/>
              </a:rPr>
              <a:t>Муниципального образования поселок Уршельский (сельское поселение)</a:t>
            </a:r>
            <a:r>
              <a:rPr lang="ru-RU" u="sng" smtClean="0">
                <a:latin typeface="Bookman Old Style" pitchFamily="18" charset="0"/>
              </a:rPr>
              <a:t> </a:t>
            </a:r>
            <a:r>
              <a:rPr lang="ru-RU" smtClean="0">
                <a:latin typeface="Bookman Old Style" pitchFamily="18" charset="0"/>
              </a:rPr>
              <a:t>	</a:t>
            </a:r>
          </a:p>
        </p:txBody>
      </p:sp>
      <p:sp>
        <p:nvSpPr>
          <p:cNvPr id="40970" name="object 1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74025" cy="4714875"/>
          </a:xfrm>
        </p:spPr>
        <p:txBody>
          <a:bodyPr/>
          <a:lstStyle/>
          <a:p>
            <a:pPr marL="358775" indent="0" algn="ctr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Уважаемые жители и гости поселка Уршельский!</a:t>
            </a:r>
          </a:p>
          <a:p>
            <a:pPr marL="358775" indent="0" algn="ctr" eaLnBrk="1" hangingPunct="1">
              <a:lnSpc>
                <a:spcPts val="2275"/>
              </a:lnSpc>
              <a:spcBef>
                <a:spcPts val="538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Обращаем Ваше внимание на то, что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бюджет для граждан на  2021</a:t>
            </a:r>
          </a:p>
          <a:p>
            <a:pPr marL="358775" indent="0" algn="just" eaLnBrk="1" hangingPunct="1">
              <a:lnSpc>
                <a:spcPts val="2163"/>
              </a:lnSpc>
              <a:spcBef>
                <a:spcPct val="0"/>
              </a:spcBef>
            </a:pPr>
            <a:r>
              <a:rPr lang="ru-RU" sz="1800" b="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год  и  на  плановый  период  2022 и  2023  годов  составлен  к проекту</a:t>
            </a:r>
          </a:p>
          <a:p>
            <a:pPr marL="358775" indent="0" algn="just" eaLnBrk="1" hangingPunct="1">
              <a:lnSpc>
                <a:spcPts val="2163"/>
              </a:lnSpc>
              <a:spcBef>
                <a:spcPts val="150"/>
              </a:spcBef>
            </a:pPr>
            <a:r>
              <a:rPr lang="ru-RU" sz="1800" b="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поселок Уршельский (сельское поселение) на 2021 год и на плановый период  2022 и 2023 годов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носит ознакомительный и осведомительный  характер. Окончательный вариант бюджета на 2021  год и на плановый период 2022 и 2023 годов будет утвержден  решением Совета народных депутатов муниципального образования поселок Уршельский (сельское поселение) Гусь-Хрустального района Владимирской области после соблюдения всех  процедур по рассмотрению и принятию бюджета.</a:t>
            </a:r>
          </a:p>
          <a:p>
            <a:pPr marL="358775" indent="0" algn="just" eaLnBrk="1" hangingPunct="1">
              <a:lnSpc>
                <a:spcPts val="2163"/>
              </a:lnSpc>
              <a:spcBef>
                <a:spcPts val="775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 решением Совета народных депутатов «О бюджете муниципального образования поселок Уршельский (сельское поселение)  на 2021 год и на плановый период 2022 и 2023  годов», а так же с последующими внесенными изменениями в данное решение можно ознакомиться на официальном сайте местного самоуправление.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6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7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8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9" name="object 6"/>
          <p:cNvSpPr>
            <a:spLocks noChangeArrowheads="1"/>
          </p:cNvSpPr>
          <p:nvPr/>
        </p:nvSpPr>
        <p:spPr bwMode="auto">
          <a:xfrm>
            <a:off x="4754563" y="658813"/>
            <a:ext cx="739775" cy="5540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0" name="object 7"/>
          <p:cNvSpPr>
            <a:spLocks noChangeArrowheads="1"/>
          </p:cNvSpPr>
          <p:nvPr/>
        </p:nvSpPr>
        <p:spPr bwMode="auto">
          <a:xfrm>
            <a:off x="5121275" y="658813"/>
            <a:ext cx="3687763" cy="457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5113" y="212725"/>
            <a:ext cx="8521700" cy="541338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753610" algn="l"/>
                <a:tab pos="8508365" algn="l"/>
              </a:tabLst>
              <a:defRPr/>
            </a:pPr>
            <a:r>
              <a:rPr sz="3550" b="0" u="dbl" spc="5" dirty="0">
                <a:solidFill>
                  <a:srgbClr val="C3250C"/>
                </a:solidFill>
                <a:latin typeface="Georgia"/>
                <a:cs typeface="Georgia"/>
              </a:rPr>
              <a:t> 	</a:t>
            </a:r>
            <a:r>
              <a:rPr sz="3550" b="0" u="dbl" spc="1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u="heavy" spc="-5" dirty="0">
                <a:latin typeface="Times New Roman"/>
                <a:cs typeface="Times New Roman"/>
              </a:rPr>
              <a:t>Поняти</a:t>
            </a:r>
            <a:r>
              <a:rPr spc="-5" dirty="0">
                <a:latin typeface="Times New Roman"/>
                <a:cs typeface="Times New Roman"/>
              </a:rPr>
              <a:t>я и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тер</a:t>
            </a:r>
            <a:r>
              <a:rPr u="heavy" spc="-15" dirty="0">
                <a:latin typeface="Times New Roman"/>
                <a:cs typeface="Times New Roman"/>
              </a:rPr>
              <a:t>мин</a:t>
            </a:r>
            <a:r>
              <a:rPr spc="-15" dirty="0">
                <a:latin typeface="Times New Roman"/>
                <a:cs typeface="Times New Roman"/>
              </a:rPr>
              <a:t>ы	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992" name="object 9"/>
          <p:cNvSpPr txBox="1">
            <a:spLocks noChangeArrowheads="1"/>
          </p:cNvSpPr>
          <p:nvPr/>
        </p:nvSpPr>
        <p:spPr bwMode="auto">
          <a:xfrm>
            <a:off x="366713" y="993775"/>
            <a:ext cx="83248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80000"/>
              </a:lnSpc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органы государственной власти, органы местного самоуправления,  органы управления государственными внебюджетными фондами, ЦБ РФ, а также бюджетные учреждения,  созданные органами государственной власти и органами местного самоуправления, осуществляющие в  соответствии с законодательством РФ контроль за правильностью исчисления, полнотой и  своевременностью уплаты, начисление, учет, взыскание и принятие решений о возврате (зачете) излишне  уплаченных (взысканных) платежей, пеней и штрафов по ним, являющихся доходами бюджетов бюджетной  системы РФ.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финансовая помощь из бюджетов других уровней (межбюджетные  трансферты), от физических и юридических лиц.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513"/>
              </a:lnSpc>
              <a:spcBef>
                <a:spcPts val="313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 форма   образования   и  расходования   денежных   средств,  предназначенных   для финансового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обеспечения задач и функций государства и местного самоуправления.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Бюджетный год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законодательно установленный годовой срок исполнения бюджета. В Российской  Федерации соответствует календарному году.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38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группировка доходов и расходов бюджетов всех уровней бюджетной системы  РФ, а также источников финансирования дефицитов этих бюджетов, используемая для составления и  исполнения бюджетов.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50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предоставляемые бюджетом другому бюджету бюджетной  системы Российской Федерации, юридическому лицу (за исключением государственных (муниципальных)  учреждений), иностранному государству, иностранному юридическому лицу на возвратной и возмездной  основах.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Бюджетный период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отрезок времени, охватывающий все стадии бюджетного планирования. Начинается  бюджетный период с момента начала работы по составлению проекта бюджета и завершается утверждением  отчета о его исполнении.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513"/>
              </a:lnSpc>
              <a:spcBef>
                <a:spcPts val="313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деятельность по  составлению проекта  бюджета,  его  рассмотрению,  утверждению,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исполнению, составлению отчета об исполнении и его утверждению.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 региональных, местных, государственных внебюджетных фондов.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r">
              <a:spcBef>
                <a:spcPts val="1100"/>
              </a:spcBef>
            </a:pPr>
            <a:r>
              <a:rPr lang="ru-RU" sz="1200" b="1">
                <a:solidFill>
                  <a:srgbClr val="7E7E7E"/>
                </a:solidFill>
                <a:latin typeface="Georgia" pitchFamily="18" charset="0"/>
              </a:rPr>
              <a:t>38</a:t>
            </a:r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0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1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2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3" name="object 6"/>
          <p:cNvSpPr>
            <a:spLocks noChangeArrowheads="1"/>
          </p:cNvSpPr>
          <p:nvPr/>
        </p:nvSpPr>
        <p:spPr bwMode="auto">
          <a:xfrm>
            <a:off x="4754563" y="658813"/>
            <a:ext cx="739775" cy="5540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4" name="object 7"/>
          <p:cNvSpPr>
            <a:spLocks noChangeArrowheads="1"/>
          </p:cNvSpPr>
          <p:nvPr/>
        </p:nvSpPr>
        <p:spPr bwMode="auto">
          <a:xfrm>
            <a:off x="5121275" y="658813"/>
            <a:ext cx="3687763" cy="457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5113" y="212725"/>
            <a:ext cx="8521700" cy="541338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753610" algn="l"/>
                <a:tab pos="8508365" algn="l"/>
              </a:tabLst>
              <a:defRPr/>
            </a:pPr>
            <a:r>
              <a:rPr sz="3550" b="0" u="dbl" spc="5" dirty="0">
                <a:solidFill>
                  <a:srgbClr val="C3250C"/>
                </a:solidFill>
                <a:latin typeface="Georgia"/>
                <a:cs typeface="Georgia"/>
              </a:rPr>
              <a:t> 	</a:t>
            </a:r>
            <a:r>
              <a:rPr sz="3550" b="0" u="dbl" spc="1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u="heavy" spc="-5" dirty="0">
                <a:latin typeface="Times New Roman"/>
                <a:cs typeface="Times New Roman"/>
              </a:rPr>
              <a:t>Поняти</a:t>
            </a:r>
            <a:r>
              <a:rPr spc="-5" dirty="0">
                <a:latin typeface="Times New Roman"/>
                <a:cs typeface="Times New Roman"/>
              </a:rPr>
              <a:t>я и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тер</a:t>
            </a:r>
            <a:r>
              <a:rPr u="heavy" spc="-15" dirty="0">
                <a:latin typeface="Times New Roman"/>
                <a:cs typeface="Times New Roman"/>
              </a:rPr>
              <a:t>мин</a:t>
            </a:r>
            <a:r>
              <a:rPr spc="-15" dirty="0">
                <a:latin typeface="Times New Roman"/>
                <a:cs typeface="Times New Roman"/>
              </a:rPr>
              <a:t>ы	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016" name="object 9"/>
          <p:cNvSpPr txBox="1">
            <a:spLocks noChangeArrowheads="1"/>
          </p:cNvSpPr>
          <p:nvPr/>
        </p:nvSpPr>
        <p:spPr bwMode="auto">
          <a:xfrm>
            <a:off x="355600" y="844550"/>
            <a:ext cx="832326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ts val="1175"/>
              </a:lnSpc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Главный   распорядитель   бюджетных   средств   (ГРБС)  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  орган   государственной   власти    (местного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163"/>
              </a:spcBef>
            </a:pP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самоуправления), орган управления государственным внебюджетным фондом, или наиболее значимое  учреждение науки, образования, культуры и здравоохранения, напрямую получающий(ее) средства из  бюджета и наделенный правом распределять их между подведомственными распорядителями и  получателями бюджетных средств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Государственный (муниципальный) долг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обязательства публично-правового образования по  полученным кредитам, выпущенным ценным бумагам, предоставленным гарантиям перед третьими лицами.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50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Государственные и муниципальные займы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денежные ресурсы, привлекаемые для покрытия  дефицита соответствующего бюджета от физических и юридических лиц, иностранных государств,  международных финансовых организаций на основании заключаемых договоров, по которым возникают  долговые обязательства РФ, субъекта РФ, муниципального образования как заемщиков или гарантов  погашения займов (кредитов) другими заемщик.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система мероприятий и инструментов государственной  политики, обеспечивающих в рамках реализации ключевых государственных функций достижение  приоритетов и целей государственной политики в сфере социально-экономического развития и  безопасности.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13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 установления направлений и (или) условий их использования.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38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поступающие в бюджет денежные средства (налоги юридических и физических лиц,  административные платежи и сборы, безвозмездные поступления).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50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средства, привлекаемые в бюджет для покрытия  дефицита (кредиты банков, кредиты от других уровней бюджетов, кредиты финансовых международных  организаций, ценные бумаги, иные источники).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38"/>
              </a:spcBef>
            </a:pP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Инвестиции (или капиталовложения, капитальные затраты)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финансовые средства, затрачиваемые на  строительство новых и реконструкцию, расширение и техническое перевооружение действующих  предприятий (производственные инвестиции), на жилищное, коммунальное и культурно-бытовое  строительство (непроизводственные инвестиции).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00" y="6310313"/>
            <a:ext cx="8321675" cy="273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u="heavy" spc="-1095" dirty="0">
                <a:solidFill>
                  <a:srgbClr val="4E67C7"/>
                </a:solidFill>
                <a:latin typeface="Times New Roman"/>
                <a:cs typeface="Times New Roman"/>
              </a:rPr>
              <a:t>И</a:t>
            </a:r>
            <a:r>
              <a:rPr sz="1400" b="1" u="heavy" spc="-10" dirty="0">
                <a:solidFill>
                  <a:srgbClr val="4E67C7"/>
                </a:solidFill>
                <a:latin typeface="Times New Roman"/>
                <a:cs typeface="Times New Roman"/>
              </a:rPr>
              <a:t>ндекс </a:t>
            </a:r>
            <a:r>
              <a:rPr sz="1400" b="1" u="heavy" dirty="0">
                <a:solidFill>
                  <a:srgbClr val="4E67C7"/>
                </a:solidFill>
                <a:latin typeface="Times New Roman"/>
                <a:cs typeface="Times New Roman"/>
              </a:rPr>
              <a:t>потребительских цен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- </a:t>
            </a:r>
            <a:r>
              <a:rPr sz="1400" spc="-10" dirty="0">
                <a:solidFill>
                  <a:srgbClr val="4E67C7"/>
                </a:solidFill>
                <a:latin typeface="Times New Roman"/>
                <a:cs typeface="Times New Roman"/>
              </a:rPr>
              <a:t>один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из видов </a:t>
            </a:r>
            <a:r>
              <a:rPr sz="1400" spc="-5" dirty="0">
                <a:solidFill>
                  <a:srgbClr val="4E67C7"/>
                </a:solidFill>
                <a:latin typeface="Times New Roman"/>
                <a:cs typeface="Times New Roman"/>
              </a:rPr>
              <a:t>индексов цен, созданный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для </a:t>
            </a:r>
            <a:r>
              <a:rPr sz="1400" spc="-5" dirty="0">
                <a:solidFill>
                  <a:srgbClr val="4E67C7"/>
                </a:solidFill>
                <a:latin typeface="Times New Roman"/>
                <a:cs typeface="Times New Roman"/>
              </a:rPr>
              <a:t>измерения </a:t>
            </a:r>
            <a:r>
              <a:rPr sz="1400" spc="-160" dirty="0">
                <a:solidFill>
                  <a:srgbClr val="4E67C7"/>
                </a:solidFill>
                <a:latin typeface="Times New Roman"/>
                <a:cs typeface="Times New Roman"/>
              </a:rPr>
              <a:t>средн</a:t>
            </a:r>
            <a:r>
              <a:rPr b="1" spc="-240" baseline="-18518" dirty="0">
                <a:solidFill>
                  <a:srgbClr val="7E7E7E"/>
                </a:solidFill>
                <a:latin typeface="Georgia"/>
                <a:cs typeface="Georgia"/>
              </a:rPr>
              <a:t>3</a:t>
            </a:r>
            <a:r>
              <a:rPr sz="1400" spc="-160" dirty="0">
                <a:solidFill>
                  <a:srgbClr val="4E67C7"/>
                </a:solidFill>
                <a:latin typeface="Times New Roman"/>
                <a:cs typeface="Times New Roman"/>
              </a:rPr>
              <a:t>ег</a:t>
            </a:r>
            <a:r>
              <a:rPr b="1" spc="-240" baseline="-18518" dirty="0">
                <a:solidFill>
                  <a:srgbClr val="7E7E7E"/>
                </a:solidFill>
                <a:latin typeface="Georgia"/>
                <a:cs typeface="Georgia"/>
              </a:rPr>
              <a:t>9</a:t>
            </a:r>
            <a:r>
              <a:rPr sz="1400" spc="-160" dirty="0">
                <a:solidFill>
                  <a:srgbClr val="4E67C7"/>
                </a:solidFill>
                <a:latin typeface="Times New Roman"/>
                <a:cs typeface="Times New Roman"/>
              </a:rPr>
              <a:t>о  </a:t>
            </a:r>
            <a:r>
              <a:rPr sz="1400" spc="-5" dirty="0">
                <a:solidFill>
                  <a:srgbClr val="4E67C7"/>
                </a:solidFill>
                <a:latin typeface="Times New Roman"/>
                <a:cs typeface="Times New Roman"/>
              </a:rPr>
              <a:t>уровня 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цен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600" y="6480175"/>
            <a:ext cx="6524625" cy="225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на </a:t>
            </a:r>
            <a:r>
              <a:rPr sz="1400" spc="-10" dirty="0">
                <a:solidFill>
                  <a:srgbClr val="4E67C7"/>
                </a:solidFill>
                <a:latin typeface="Times New Roman"/>
                <a:cs typeface="Times New Roman"/>
              </a:rPr>
              <a:t>товары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4E67C7"/>
                </a:solidFill>
                <a:latin typeface="Times New Roman"/>
                <a:cs typeface="Times New Roman"/>
              </a:rPr>
              <a:t>услуги </a:t>
            </a:r>
            <a:r>
              <a:rPr sz="1400" spc="-5" dirty="0">
                <a:solidFill>
                  <a:srgbClr val="4E67C7"/>
                </a:solidFill>
                <a:latin typeface="Times New Roman"/>
                <a:cs typeface="Times New Roman"/>
              </a:rPr>
              <a:t>(потребительской </a:t>
            </a:r>
            <a:r>
              <a:rPr sz="1400" spc="-10" dirty="0">
                <a:solidFill>
                  <a:srgbClr val="4E67C7"/>
                </a:solidFill>
                <a:latin typeface="Times New Roman"/>
                <a:cs typeface="Times New Roman"/>
              </a:rPr>
              <a:t>корзины)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за определённый </a:t>
            </a:r>
            <a:r>
              <a:rPr sz="1400" spc="-5" dirty="0">
                <a:solidFill>
                  <a:srgbClr val="4E67C7"/>
                </a:solidFill>
                <a:latin typeface="Times New Roman"/>
                <a:cs typeface="Times New Roman"/>
              </a:rPr>
              <a:t>период </a:t>
            </a:r>
            <a:r>
              <a:rPr sz="1400" dirty="0">
                <a:solidFill>
                  <a:srgbClr val="4E67C7"/>
                </a:solidFill>
                <a:latin typeface="Times New Roman"/>
                <a:cs typeface="Times New Roman"/>
              </a:rPr>
              <a:t>в</a:t>
            </a:r>
            <a:r>
              <a:rPr sz="1400" spc="10" dirty="0">
                <a:solidFill>
                  <a:srgbClr val="4E67C7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4E67C7"/>
                </a:solidFill>
                <a:latin typeface="Times New Roman"/>
                <a:cs typeface="Times New Roman"/>
              </a:rPr>
              <a:t>экономике.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4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5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6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7" name="object 6"/>
          <p:cNvSpPr txBox="1">
            <a:spLocks noChangeArrowheads="1"/>
          </p:cNvSpPr>
          <p:nvPr/>
        </p:nvSpPr>
        <p:spPr bwMode="auto">
          <a:xfrm>
            <a:off x="7505700" y="6389688"/>
            <a:ext cx="231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>
                <a:solidFill>
                  <a:srgbClr val="7E7E7E"/>
                </a:solidFill>
                <a:latin typeface="Georgia" pitchFamily="18" charset="0"/>
              </a:rPr>
              <a:t>40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44038" name="object 7"/>
          <p:cNvSpPr>
            <a:spLocks noChangeArrowheads="1"/>
          </p:cNvSpPr>
          <p:nvPr/>
        </p:nvSpPr>
        <p:spPr bwMode="auto">
          <a:xfrm>
            <a:off x="4030663" y="658813"/>
            <a:ext cx="739775" cy="5540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9" name="object 8"/>
          <p:cNvSpPr>
            <a:spLocks noChangeArrowheads="1"/>
          </p:cNvSpPr>
          <p:nvPr/>
        </p:nvSpPr>
        <p:spPr bwMode="auto">
          <a:xfrm>
            <a:off x="4397375" y="658813"/>
            <a:ext cx="4411663" cy="4556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0" name="object 9"/>
          <p:cNvSpPr>
            <a:spLocks noGrp="1"/>
          </p:cNvSpPr>
          <p:nvPr>
            <p:ph type="title"/>
          </p:nvPr>
        </p:nvSpPr>
        <p:spPr>
          <a:xfrm>
            <a:off x="265113" y="212725"/>
            <a:ext cx="8521700" cy="541338"/>
          </a:xfrm>
        </p:spPr>
        <p:txBody>
          <a:bodyPr/>
          <a:lstStyle/>
          <a:p>
            <a:pPr marL="12700" eaLnBrk="1" hangingPunct="1">
              <a:tabLst>
                <a:tab pos="4029075" algn="l"/>
                <a:tab pos="8507413" algn="l"/>
              </a:tabLst>
            </a:pPr>
            <a:r>
              <a:rPr lang="ru-RU" sz="3500" b="0" u="sng" smtClean="0">
                <a:solidFill>
                  <a:srgbClr val="C3250C"/>
                </a:solidFill>
                <a:latin typeface="Georgia" pitchFamily="18" charset="0"/>
              </a:rPr>
              <a:t> 	* </a:t>
            </a:r>
            <a:r>
              <a:rPr lang="ru-RU" u="sng" smtClean="0">
                <a:latin typeface="Bookman Old Style" pitchFamily="18" charset="0"/>
              </a:rPr>
              <a:t>Понят</a:t>
            </a:r>
            <a:r>
              <a:rPr lang="ru-RU" smtClean="0">
                <a:latin typeface="Bookman Old Style" pitchFamily="18" charset="0"/>
              </a:rPr>
              <a:t>ия и </a:t>
            </a:r>
            <a:r>
              <a:rPr lang="ru-RU" u="sng" smtClean="0">
                <a:latin typeface="Bookman Old Style" pitchFamily="18" charset="0"/>
              </a:rPr>
              <a:t>термин</a:t>
            </a:r>
            <a:r>
              <a:rPr lang="ru-RU" smtClean="0">
                <a:latin typeface="Bookman Old Style" pitchFamily="18" charset="0"/>
              </a:rPr>
              <a:t>ы	</a:t>
            </a:r>
            <a:endParaRPr lang="ru-RU" sz="3500" smtClean="0">
              <a:latin typeface="Georgia" pitchFamily="18" charset="0"/>
            </a:endParaRPr>
          </a:p>
        </p:txBody>
      </p:sp>
      <p:sp>
        <p:nvSpPr>
          <p:cNvPr id="44041" name="object 10"/>
          <p:cNvSpPr txBox="1">
            <a:spLocks noChangeArrowheads="1"/>
          </p:cNvSpPr>
          <p:nvPr/>
        </p:nvSpPr>
        <p:spPr bwMode="auto">
          <a:xfrm>
            <a:off x="384175" y="868363"/>
            <a:ext cx="8256588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80000"/>
              </a:lnSpc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это средства одного бюджета бюджетной системы РФ, перечисляемые другому бюджету  бюджетной системы РФ.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588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1200" b="1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физическое лицо или юридическое лицо, на которое законом возложена обязанность уплачивать  налоги.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00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налогов, установленных Налоговым кодексом РФ.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588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(с точки зрения как раздел расходов бюджета) аккумулирует расходы, связанные с  руководством, управлением, оказанием услуг, а также предоставлением государственной поддержки в целях развития  отраслей национальной экономики: сельского хозяйства, транспорта и дорожного хозяйства.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00"/>
              </a:lnSpc>
              <a:spcBef>
                <a:spcPts val="300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Неналоговые  доходы 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–  поступления  от  уплаты  пошлин  и  сборов,  установленных  законодательством  РФ  и  штрафов  за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00"/>
              </a:lnSpc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нарушение законодательства.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588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документ, содержащий систему научно-обоснованных представлений о  направлениях и результатах социально-экономического развития Российской Федерации на прогнозируемый период  (среднесрочный или долгосрочный).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50"/>
              </a:lnSpc>
              <a:spcBef>
                <a:spcPts val="575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Прожиточный минимум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стоимостная величина достаточного для обеспечения нормального функционирования  организма человека, сохранения его здоровья, набора продуктов питания, а также минимального набора  непродовольственных товаров и минимального набора услуг, необходимых для удовлетворения основных социальных и  культурных потребностей лица.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13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 бюджета.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588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расходные обязательства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публичные обязательства перед физическим лицом, подлежащие  исполнению в денежной форме в установленном соответствующим законом, иным нормативным правовым актом размере  или имеющие установленный порядок его индексации.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00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Публично – правовое образование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00"/>
              </a:spcBef>
              <a:buFontTx/>
              <a:buChar char="-"/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Российская Федерация (федеральное государство) в целом;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00"/>
              </a:spcBef>
              <a:buFontTx/>
              <a:buChar char="-"/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Субъекты РФ - республики, края, области, города федерального подчинения, автономные области, автономные округа;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00"/>
              </a:spcBef>
              <a:buFontTx/>
              <a:buChar char="-"/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50"/>
              </a:lnSpc>
              <a:spcBef>
                <a:spcPts val="575"/>
              </a:spcBef>
            </a:pPr>
            <a:r>
              <a:rPr lang="ru-RU" sz="12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расходные обязательства </a:t>
            </a: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публичные обязательства перед физическим лицом, подлежащие  исполнению в денежной форме в установленном соответствующим законом, иным нормативным правовым актом размере  или имеющие установленный порядок его индексации.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58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59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0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1" name="object 6"/>
          <p:cNvSpPr txBox="1">
            <a:spLocks noChangeArrowheads="1"/>
          </p:cNvSpPr>
          <p:nvPr/>
        </p:nvSpPr>
        <p:spPr bwMode="auto">
          <a:xfrm>
            <a:off x="7519988" y="6389688"/>
            <a:ext cx="200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>
                <a:solidFill>
                  <a:srgbClr val="7E7E7E"/>
                </a:solidFill>
                <a:latin typeface="Georgia" pitchFamily="18" charset="0"/>
              </a:rPr>
              <a:t>41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45062" name="object 7"/>
          <p:cNvSpPr txBox="1">
            <a:spLocks noChangeArrowheads="1"/>
          </p:cNvSpPr>
          <p:nvPr/>
        </p:nvSpPr>
        <p:spPr bwMode="auto">
          <a:xfrm>
            <a:off x="469900" y="1046163"/>
            <a:ext cx="819467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ts val="1338"/>
              </a:lnSpc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проводятся представительным органом муниципального образования, главой  муниципального образования с участием жителей муниципального образования для обсуждения проектов  муниципальных правовых актов по вопросам местного значения.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50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выплачиваемые из бюджета денежные средства (социальные выплаты населению,  содержание государственных учреждений (образование, ЖКХ, культура и другие) капитальное  строительство и другие).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338"/>
              </a:lnSpc>
              <a:spcBef>
                <a:spcPts val="625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это возникающие на основе закона, иного нормативного правового акта,  договора или соглашения обязанности публично-правового образования или действующего от его имени  бюджетного учреждения предоставить физическому или юридическому лицу, иному публично-правовому  образованию средства из соответствующего бюджета.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50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используемый при составлении проекта бюджета, свод (перечень)  законов, иных нормативных правовых актов, муниципальных правовых актов, обуславливающих  публичные нормативные обязательства и (или) правовые основания для иных расходных обязательств с  указанием соответствующих положений (статей, частей, пунктов, подпунктов, абзацев) законов и иных  нормативных правовых актов с оценкой объёмов бюджетных ассигнований, необходимых для исполнения  включённых в реестр обязательств.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38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 безвозмездной и безвозвратной основах на осуществление определенных целевых расходов, возникающих  при выполнении полномочий РФ, переданных для осуществления органам государственной власти  другого уровня бюджетной системы РФ.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80000"/>
              </a:lnSpc>
              <a:spcBef>
                <a:spcPts val="638"/>
              </a:spcBef>
            </a:pPr>
            <a:r>
              <a:rPr lang="ru-RU" sz="1400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  <a:r>
              <a:rPr lang="ru-RU" sz="14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РФ, в  целях софинансирования расходных обязательств, возникающих при выполнении полномочий органов  местного самоуправления по вопросам местного значения.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object 8"/>
          <p:cNvSpPr>
            <a:spLocks noChangeArrowheads="1"/>
          </p:cNvSpPr>
          <p:nvPr/>
        </p:nvSpPr>
        <p:spPr bwMode="auto">
          <a:xfrm>
            <a:off x="4754563" y="658813"/>
            <a:ext cx="739775" cy="5540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4" name="object 9"/>
          <p:cNvSpPr>
            <a:spLocks noChangeArrowheads="1"/>
          </p:cNvSpPr>
          <p:nvPr/>
        </p:nvSpPr>
        <p:spPr bwMode="auto">
          <a:xfrm>
            <a:off x="5121275" y="658813"/>
            <a:ext cx="3687763" cy="457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5113" y="212725"/>
            <a:ext cx="8521700" cy="541338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753610" algn="l"/>
                <a:tab pos="8508365" algn="l"/>
              </a:tabLst>
              <a:defRPr/>
            </a:pPr>
            <a:r>
              <a:rPr sz="3550" b="0" u="dbl" spc="5" dirty="0">
                <a:solidFill>
                  <a:srgbClr val="C3250C"/>
                </a:solidFill>
                <a:latin typeface="Georgia"/>
                <a:cs typeface="Georgia"/>
              </a:rPr>
              <a:t> 	</a:t>
            </a:r>
            <a:r>
              <a:rPr sz="3550" b="0" u="dbl" spc="1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u="heavy" spc="-5" dirty="0">
                <a:latin typeface="Times New Roman"/>
                <a:cs typeface="Times New Roman"/>
              </a:rPr>
              <a:t>Поняти</a:t>
            </a:r>
            <a:r>
              <a:rPr spc="-5" dirty="0">
                <a:latin typeface="Times New Roman"/>
                <a:cs typeface="Times New Roman"/>
              </a:rPr>
              <a:t>я и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тер</a:t>
            </a:r>
            <a:r>
              <a:rPr u="heavy" spc="-15" dirty="0">
                <a:latin typeface="Times New Roman"/>
                <a:cs typeface="Times New Roman"/>
              </a:rPr>
              <a:t>мин</a:t>
            </a:r>
            <a:r>
              <a:rPr spc="-15" dirty="0">
                <a:latin typeface="Times New Roman"/>
                <a:cs typeface="Times New Roman"/>
              </a:rPr>
              <a:t>ы	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2" name="object 3"/>
          <p:cNvSpPr>
            <a:spLocks noChangeArrowheads="1"/>
          </p:cNvSpPr>
          <p:nvPr/>
        </p:nvSpPr>
        <p:spPr bwMode="auto">
          <a:xfrm>
            <a:off x="0" y="22860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3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object 6"/>
          <p:cNvSpPr>
            <a:spLocks noChangeArrowheads="1"/>
          </p:cNvSpPr>
          <p:nvPr/>
        </p:nvSpPr>
        <p:spPr bwMode="auto">
          <a:xfrm>
            <a:off x="2492375" y="776288"/>
            <a:ext cx="4340225" cy="588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3036888" y="1323975"/>
            <a:ext cx="3251200" cy="5889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object 8"/>
          <p:cNvSpPr>
            <a:spLocks noGrp="1"/>
          </p:cNvSpPr>
          <p:nvPr>
            <p:ph type="title"/>
          </p:nvPr>
        </p:nvSpPr>
        <p:spPr>
          <a:xfrm>
            <a:off x="2760663" y="325438"/>
            <a:ext cx="3695700" cy="1108075"/>
          </a:xfrm>
        </p:spPr>
        <p:txBody>
          <a:bodyPr/>
          <a:lstStyle/>
          <a:p>
            <a:pPr marL="557213" indent="-546100" eaLnBrk="1" hangingPunct="1"/>
            <a:r>
              <a:rPr lang="ru-RU" sz="36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БЫВАЮТ  БЮДЖЕТЫ?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object 9"/>
          <p:cNvSpPr txBox="1">
            <a:spLocks noChangeArrowheads="1"/>
          </p:cNvSpPr>
          <p:nvPr/>
        </p:nvSpPr>
        <p:spPr bwMode="auto">
          <a:xfrm>
            <a:off x="763588" y="1600200"/>
            <a:ext cx="1446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latin typeface="Trebuchet MS" pitchFamily="34" charset="0"/>
              </a:rPr>
              <a:t>Бюджет</a:t>
            </a:r>
            <a:r>
              <a:rPr lang="ru-RU" sz="1400"/>
              <a:t> </a:t>
            </a:r>
            <a:r>
              <a:rPr lang="ru-RU" sz="1400">
                <a:latin typeface="Trebuchet MS" pitchFamily="34" charset="0"/>
              </a:rPr>
              <a:t>семьи</a:t>
            </a:r>
          </a:p>
        </p:txBody>
      </p:sp>
      <p:sp>
        <p:nvSpPr>
          <p:cNvPr id="10249" name="object 10"/>
          <p:cNvSpPr txBox="1">
            <a:spLocks noChangeArrowheads="1"/>
          </p:cNvSpPr>
          <p:nvPr/>
        </p:nvSpPr>
        <p:spPr bwMode="auto">
          <a:xfrm>
            <a:off x="3559175" y="2027238"/>
            <a:ext cx="2098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98425"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Бюджеты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публично-  правовых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10250" name="object 11"/>
          <p:cNvSpPr txBox="1">
            <a:spLocks noChangeArrowheads="1"/>
          </p:cNvSpPr>
          <p:nvPr/>
        </p:nvSpPr>
        <p:spPr bwMode="auto">
          <a:xfrm>
            <a:off x="6738938" y="1704975"/>
            <a:ext cx="1878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latin typeface="Trebuchet MS" pitchFamily="34" charset="0"/>
              </a:rPr>
              <a:t>Б</a:t>
            </a:r>
            <a:r>
              <a:rPr lang="ru-RU" sz="1500">
                <a:latin typeface="Trebuchet MS" pitchFamily="34" charset="0"/>
              </a:rPr>
              <a:t>юджет организаций</a:t>
            </a:r>
          </a:p>
        </p:txBody>
      </p:sp>
      <p:sp>
        <p:nvSpPr>
          <p:cNvPr id="10251" name="object 12"/>
          <p:cNvSpPr txBox="1">
            <a:spLocks noChangeArrowheads="1"/>
          </p:cNvSpPr>
          <p:nvPr/>
        </p:nvSpPr>
        <p:spPr bwMode="auto">
          <a:xfrm>
            <a:off x="631825" y="5378450"/>
            <a:ext cx="21161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indent="1588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Российской Федерации  (федеральный бюджет,  бюджеты государственных  внебюджетных фондов РФ)</a:t>
            </a:r>
          </a:p>
        </p:txBody>
      </p:sp>
      <p:sp>
        <p:nvSpPr>
          <p:cNvPr id="10252" name="object 13"/>
          <p:cNvSpPr txBox="1">
            <a:spLocks noChangeArrowheads="1"/>
          </p:cNvSpPr>
          <p:nvPr/>
        </p:nvSpPr>
        <p:spPr bwMode="auto">
          <a:xfrm>
            <a:off x="3265488" y="5378450"/>
            <a:ext cx="26860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47625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субъектов Российской Федерации  (региональные бюджеты, бюджеты  территориальных фондов ОМС)</a:t>
            </a:r>
          </a:p>
        </p:txBody>
      </p:sp>
      <p:sp>
        <p:nvSpPr>
          <p:cNvPr id="10253" name="object 14"/>
          <p:cNvSpPr txBox="1">
            <a:spLocks noChangeArrowheads="1"/>
          </p:cNvSpPr>
          <p:nvPr/>
        </p:nvSpPr>
        <p:spPr bwMode="auto">
          <a:xfrm>
            <a:off x="6629400" y="5410200"/>
            <a:ext cx="15382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муниципальных  образований  (местные бюджеты)</a:t>
            </a:r>
          </a:p>
        </p:txBody>
      </p:sp>
      <p:sp>
        <p:nvSpPr>
          <p:cNvPr id="10254" name="object 15"/>
          <p:cNvSpPr>
            <a:spLocks noChangeArrowheads="1"/>
          </p:cNvSpPr>
          <p:nvPr/>
        </p:nvSpPr>
        <p:spPr bwMode="auto">
          <a:xfrm>
            <a:off x="682625" y="3908425"/>
            <a:ext cx="2019300" cy="14287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76275" y="3903663"/>
            <a:ext cx="2032000" cy="1439862"/>
          </a:xfrm>
          <a:custGeom>
            <a:avLst/>
            <a:gdLst>
              <a:gd name="T0" fmla="*/ 0 w 2032000"/>
              <a:gd name="T1" fmla="*/ 1438912 h 1440179"/>
              <a:gd name="T2" fmla="*/ 2031492 w 2032000"/>
              <a:gd name="T3" fmla="*/ 1438912 h 1440179"/>
              <a:gd name="T4" fmla="*/ 2031492 w 2032000"/>
              <a:gd name="T5" fmla="*/ 0 h 1440179"/>
              <a:gd name="T6" fmla="*/ 0 w 2032000"/>
              <a:gd name="T7" fmla="*/ 0 h 1440179"/>
              <a:gd name="T8" fmla="*/ 0 w 2032000"/>
              <a:gd name="T9" fmla="*/ 1438912 h 1440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2000"/>
              <a:gd name="T16" fmla="*/ 0 h 1440179"/>
              <a:gd name="T17" fmla="*/ 2032000 w 2032000"/>
              <a:gd name="T18" fmla="*/ 1440179 h 1440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2000" h="1440179">
                <a:moveTo>
                  <a:pt x="0" y="1440180"/>
                </a:moveTo>
                <a:lnTo>
                  <a:pt x="2031492" y="1440180"/>
                </a:lnTo>
                <a:lnTo>
                  <a:pt x="2031492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6" name="object 17"/>
          <p:cNvSpPr>
            <a:spLocks noChangeArrowheads="1"/>
          </p:cNvSpPr>
          <p:nvPr/>
        </p:nvSpPr>
        <p:spPr bwMode="auto">
          <a:xfrm>
            <a:off x="3384550" y="3908425"/>
            <a:ext cx="2447925" cy="14287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7" name="object 18"/>
          <p:cNvSpPr>
            <a:spLocks/>
          </p:cNvSpPr>
          <p:nvPr/>
        </p:nvSpPr>
        <p:spPr bwMode="auto">
          <a:xfrm>
            <a:off x="3378200" y="3903663"/>
            <a:ext cx="2460625" cy="1439862"/>
          </a:xfrm>
          <a:custGeom>
            <a:avLst/>
            <a:gdLst>
              <a:gd name="T0" fmla="*/ 0 w 2459990"/>
              <a:gd name="T1" fmla="*/ 1438912 h 1440179"/>
              <a:gd name="T2" fmla="*/ 2462273 w 2459990"/>
              <a:gd name="T3" fmla="*/ 1438912 h 1440179"/>
              <a:gd name="T4" fmla="*/ 2462273 w 2459990"/>
              <a:gd name="T5" fmla="*/ 0 h 1440179"/>
              <a:gd name="T6" fmla="*/ 0 w 2459990"/>
              <a:gd name="T7" fmla="*/ 0 h 1440179"/>
              <a:gd name="T8" fmla="*/ 0 w 2459990"/>
              <a:gd name="T9" fmla="*/ 1438912 h 1440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9990"/>
              <a:gd name="T16" fmla="*/ 0 h 1440179"/>
              <a:gd name="T17" fmla="*/ 2459990 w 2459990"/>
              <a:gd name="T18" fmla="*/ 1440179 h 1440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9990" h="1440179">
                <a:moveTo>
                  <a:pt x="0" y="1440180"/>
                </a:moveTo>
                <a:lnTo>
                  <a:pt x="2459736" y="1440180"/>
                </a:lnTo>
                <a:lnTo>
                  <a:pt x="2459736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8" name="object 19"/>
          <p:cNvSpPr>
            <a:spLocks noChangeArrowheads="1"/>
          </p:cNvSpPr>
          <p:nvPr/>
        </p:nvSpPr>
        <p:spPr bwMode="auto">
          <a:xfrm>
            <a:off x="6553200" y="3886200"/>
            <a:ext cx="1866900" cy="14366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9" name="object 20"/>
          <p:cNvSpPr>
            <a:spLocks/>
          </p:cNvSpPr>
          <p:nvPr/>
        </p:nvSpPr>
        <p:spPr bwMode="auto">
          <a:xfrm>
            <a:off x="6564313" y="3903663"/>
            <a:ext cx="1879600" cy="1447800"/>
          </a:xfrm>
          <a:custGeom>
            <a:avLst/>
            <a:gdLst>
              <a:gd name="T0" fmla="*/ 0 w 1879600"/>
              <a:gd name="T1" fmla="*/ 1447800 h 1447800"/>
              <a:gd name="T2" fmla="*/ 1879092 w 1879600"/>
              <a:gd name="T3" fmla="*/ 1447800 h 1447800"/>
              <a:gd name="T4" fmla="*/ 1879092 w 1879600"/>
              <a:gd name="T5" fmla="*/ 0 h 1447800"/>
              <a:gd name="T6" fmla="*/ 0 w 1879600"/>
              <a:gd name="T7" fmla="*/ 0 h 1447800"/>
              <a:gd name="T8" fmla="*/ 0 w 1879600"/>
              <a:gd name="T9" fmla="*/ 1447800 h 1447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600"/>
              <a:gd name="T16" fmla="*/ 0 h 1447800"/>
              <a:gd name="T17" fmla="*/ 1879600 w 1879600"/>
              <a:gd name="T18" fmla="*/ 1447800 h 1447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600" h="1447800">
                <a:moveTo>
                  <a:pt x="0" y="1447800"/>
                </a:moveTo>
                <a:lnTo>
                  <a:pt x="1879092" y="1447800"/>
                </a:lnTo>
                <a:lnTo>
                  <a:pt x="187909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0" name="object 21"/>
          <p:cNvSpPr>
            <a:spLocks noChangeArrowheads="1"/>
          </p:cNvSpPr>
          <p:nvPr/>
        </p:nvSpPr>
        <p:spPr bwMode="auto">
          <a:xfrm>
            <a:off x="533400" y="1981200"/>
            <a:ext cx="1793875" cy="14859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1" name="object 22"/>
          <p:cNvSpPr>
            <a:spLocks/>
          </p:cNvSpPr>
          <p:nvPr/>
        </p:nvSpPr>
        <p:spPr bwMode="auto">
          <a:xfrm>
            <a:off x="533400" y="1936750"/>
            <a:ext cx="1806575" cy="1498600"/>
          </a:xfrm>
          <a:custGeom>
            <a:avLst/>
            <a:gdLst>
              <a:gd name="T0" fmla="*/ 0 w 1805939"/>
              <a:gd name="T1" fmla="*/ 1498091 h 1498600"/>
              <a:gd name="T2" fmla="*/ 1808484 w 1805939"/>
              <a:gd name="T3" fmla="*/ 1498091 h 1498600"/>
              <a:gd name="T4" fmla="*/ 1808484 w 1805939"/>
              <a:gd name="T5" fmla="*/ 0 h 1498600"/>
              <a:gd name="T6" fmla="*/ 0 w 1805939"/>
              <a:gd name="T7" fmla="*/ 0 h 1498600"/>
              <a:gd name="T8" fmla="*/ 0 w 1805939"/>
              <a:gd name="T9" fmla="*/ 1498091 h 149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5939"/>
              <a:gd name="T16" fmla="*/ 0 h 1498600"/>
              <a:gd name="T17" fmla="*/ 1805939 w 1805939"/>
              <a:gd name="T18" fmla="*/ 1498600 h 149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5939" h="1498600">
                <a:moveTo>
                  <a:pt x="0" y="1498091"/>
                </a:moveTo>
                <a:lnTo>
                  <a:pt x="1805939" y="1498091"/>
                </a:lnTo>
                <a:lnTo>
                  <a:pt x="1805939" y="0"/>
                </a:lnTo>
                <a:lnTo>
                  <a:pt x="0" y="0"/>
                </a:lnTo>
                <a:lnTo>
                  <a:pt x="0" y="1498091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2" name="object 23"/>
          <p:cNvSpPr>
            <a:spLocks noChangeArrowheads="1"/>
          </p:cNvSpPr>
          <p:nvPr/>
        </p:nvSpPr>
        <p:spPr bwMode="auto">
          <a:xfrm>
            <a:off x="6804025" y="1984375"/>
            <a:ext cx="1822450" cy="14446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3" name="object 24"/>
          <p:cNvSpPr>
            <a:spLocks/>
          </p:cNvSpPr>
          <p:nvPr/>
        </p:nvSpPr>
        <p:spPr bwMode="auto">
          <a:xfrm>
            <a:off x="6799263" y="1978025"/>
            <a:ext cx="1833562" cy="1457325"/>
          </a:xfrm>
          <a:custGeom>
            <a:avLst/>
            <a:gdLst>
              <a:gd name="T0" fmla="*/ 0 w 1833879"/>
              <a:gd name="T1" fmla="*/ 1456944 h 1457325"/>
              <a:gd name="T2" fmla="*/ 1832104 w 1833879"/>
              <a:gd name="T3" fmla="*/ 1456944 h 1457325"/>
              <a:gd name="T4" fmla="*/ 1832104 w 1833879"/>
              <a:gd name="T5" fmla="*/ 0 h 1457325"/>
              <a:gd name="T6" fmla="*/ 0 w 1833879"/>
              <a:gd name="T7" fmla="*/ 0 h 1457325"/>
              <a:gd name="T8" fmla="*/ 0 w 1833879"/>
              <a:gd name="T9" fmla="*/ 1456944 h 1457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3879"/>
              <a:gd name="T16" fmla="*/ 0 h 1457325"/>
              <a:gd name="T17" fmla="*/ 1833879 w 1833879"/>
              <a:gd name="T18" fmla="*/ 1457325 h 1457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3879" h="1457325">
                <a:moveTo>
                  <a:pt x="0" y="1456944"/>
                </a:moveTo>
                <a:lnTo>
                  <a:pt x="1833372" y="1456944"/>
                </a:lnTo>
                <a:lnTo>
                  <a:pt x="1833372" y="0"/>
                </a:lnTo>
                <a:lnTo>
                  <a:pt x="0" y="0"/>
                </a:lnTo>
                <a:lnTo>
                  <a:pt x="0" y="1456944"/>
                </a:lnTo>
                <a:close/>
              </a:path>
            </a:pathLst>
          </a:custGeom>
          <a:noFill/>
          <a:ln w="12192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4" name="object 25"/>
          <p:cNvSpPr>
            <a:spLocks/>
          </p:cNvSpPr>
          <p:nvPr/>
        </p:nvSpPr>
        <p:spPr bwMode="auto">
          <a:xfrm>
            <a:off x="6359525" y="1041400"/>
            <a:ext cx="517525" cy="541338"/>
          </a:xfrm>
          <a:custGeom>
            <a:avLst/>
            <a:gdLst>
              <a:gd name="T0" fmla="*/ 361749 w 517525"/>
              <a:gd name="T1" fmla="*/ 455402 h 542290"/>
              <a:gd name="T2" fmla="*/ 354790 w 517525"/>
              <a:gd name="T3" fmla="*/ 457639 h 542290"/>
              <a:gd name="T4" fmla="*/ 349188 w 517525"/>
              <a:gd name="T5" fmla="*/ 462311 h 542290"/>
              <a:gd name="T6" fmla="*/ 345693 w 517525"/>
              <a:gd name="T7" fmla="*/ 469005 h 542290"/>
              <a:gd name="T8" fmla="*/ 345074 w 517525"/>
              <a:gd name="T9" fmla="*/ 476465 h 542290"/>
              <a:gd name="T10" fmla="*/ 347313 w 517525"/>
              <a:gd name="T11" fmla="*/ 483380 h 542290"/>
              <a:gd name="T12" fmla="*/ 351980 w 517525"/>
              <a:gd name="T13" fmla="*/ 488972 h 542290"/>
              <a:gd name="T14" fmla="*/ 358647 w 517525"/>
              <a:gd name="T15" fmla="*/ 492461 h 542290"/>
              <a:gd name="T16" fmla="*/ 517143 w 517525"/>
              <a:gd name="T17" fmla="*/ 537988 h 542290"/>
              <a:gd name="T18" fmla="*/ 513768 w 517525"/>
              <a:gd name="T19" fmla="*/ 523863 h 542290"/>
              <a:gd name="T20" fmla="*/ 477265 w 517525"/>
              <a:gd name="T21" fmla="*/ 523863 h 542290"/>
              <a:gd name="T22" fmla="*/ 428590 w 517525"/>
              <a:gd name="T23" fmla="*/ 473084 h 542290"/>
              <a:gd name="T24" fmla="*/ 369315 w 517525"/>
              <a:gd name="T25" fmla="*/ 456016 h 542290"/>
              <a:gd name="T26" fmla="*/ 361749 w 517525"/>
              <a:gd name="T27" fmla="*/ 455402 h 542290"/>
              <a:gd name="T28" fmla="*/ 428590 w 517525"/>
              <a:gd name="T29" fmla="*/ 473084 h 542290"/>
              <a:gd name="T30" fmla="*/ 477265 w 517525"/>
              <a:gd name="T31" fmla="*/ 523863 h 542290"/>
              <a:gd name="T32" fmla="*/ 486452 w 517525"/>
              <a:gd name="T33" fmla="*/ 515161 h 542290"/>
              <a:gd name="T34" fmla="*/ 472566 w 517525"/>
              <a:gd name="T35" fmla="*/ 515161 h 542290"/>
              <a:gd name="T36" fmla="*/ 465005 w 517525"/>
              <a:gd name="T37" fmla="*/ 483570 h 542290"/>
              <a:gd name="T38" fmla="*/ 428590 w 517525"/>
              <a:gd name="T39" fmla="*/ 473084 h 542290"/>
              <a:gd name="T40" fmla="*/ 463702 w 517525"/>
              <a:gd name="T41" fmla="*/ 364271 h 542290"/>
              <a:gd name="T42" fmla="*/ 456184 w 517525"/>
              <a:gd name="T43" fmla="*/ 364586 h 542290"/>
              <a:gd name="T44" fmla="*/ 449282 w 517525"/>
              <a:gd name="T45" fmla="*/ 367724 h 542290"/>
              <a:gd name="T46" fmla="*/ 444309 w 517525"/>
              <a:gd name="T47" fmla="*/ 373050 h 542290"/>
              <a:gd name="T48" fmla="*/ 441717 w 517525"/>
              <a:gd name="T49" fmla="*/ 379819 h 542290"/>
              <a:gd name="T50" fmla="*/ 441960 w 517525"/>
              <a:gd name="T51" fmla="*/ 387285 h 542290"/>
              <a:gd name="T52" fmla="*/ 456280 w 517525"/>
              <a:gd name="T53" fmla="*/ 447115 h 542290"/>
              <a:gd name="T54" fmla="*/ 504825 w 517525"/>
              <a:gd name="T55" fmla="*/ 497758 h 542290"/>
              <a:gd name="T56" fmla="*/ 477265 w 517525"/>
              <a:gd name="T57" fmla="*/ 523863 h 542290"/>
              <a:gd name="T58" fmla="*/ 513768 w 517525"/>
              <a:gd name="T59" fmla="*/ 523863 h 542290"/>
              <a:gd name="T60" fmla="*/ 479043 w 517525"/>
              <a:gd name="T61" fmla="*/ 378584 h 542290"/>
              <a:gd name="T62" fmla="*/ 475882 w 517525"/>
              <a:gd name="T63" fmla="*/ 371732 h 542290"/>
              <a:gd name="T64" fmla="*/ 470519 w 517525"/>
              <a:gd name="T65" fmla="*/ 366808 h 542290"/>
              <a:gd name="T66" fmla="*/ 463702 w 517525"/>
              <a:gd name="T67" fmla="*/ 364271 h 542290"/>
              <a:gd name="T68" fmla="*/ 465005 w 517525"/>
              <a:gd name="T69" fmla="*/ 483570 h 542290"/>
              <a:gd name="T70" fmla="*/ 472566 w 517525"/>
              <a:gd name="T71" fmla="*/ 515161 h 542290"/>
              <a:gd name="T72" fmla="*/ 496315 w 517525"/>
              <a:gd name="T73" fmla="*/ 492588 h 542290"/>
              <a:gd name="T74" fmla="*/ 465005 w 517525"/>
              <a:gd name="T75" fmla="*/ 483570 h 542290"/>
              <a:gd name="T76" fmla="*/ 456280 w 517525"/>
              <a:gd name="T77" fmla="*/ 447115 h 542290"/>
              <a:gd name="T78" fmla="*/ 465005 w 517525"/>
              <a:gd name="T79" fmla="*/ 483570 h 542290"/>
              <a:gd name="T80" fmla="*/ 496315 w 517525"/>
              <a:gd name="T81" fmla="*/ 492588 h 542290"/>
              <a:gd name="T82" fmla="*/ 472566 w 517525"/>
              <a:gd name="T83" fmla="*/ 515161 h 542290"/>
              <a:gd name="T84" fmla="*/ 486452 w 517525"/>
              <a:gd name="T85" fmla="*/ 515161 h 542290"/>
              <a:gd name="T86" fmla="*/ 504825 w 517525"/>
              <a:gd name="T87" fmla="*/ 497758 h 542290"/>
              <a:gd name="T88" fmla="*/ 456280 w 517525"/>
              <a:gd name="T89" fmla="*/ 447115 h 542290"/>
              <a:gd name="T90" fmla="*/ 27686 w 517525"/>
              <a:gd name="T91" fmla="*/ 0 h 542290"/>
              <a:gd name="T92" fmla="*/ 0 w 517525"/>
              <a:gd name="T93" fmla="*/ 25978 h 542290"/>
              <a:gd name="T94" fmla="*/ 428590 w 517525"/>
              <a:gd name="T95" fmla="*/ 473084 h 542290"/>
              <a:gd name="T96" fmla="*/ 465005 w 517525"/>
              <a:gd name="T97" fmla="*/ 483570 h 542290"/>
              <a:gd name="T98" fmla="*/ 456280 w 517525"/>
              <a:gd name="T99" fmla="*/ 447115 h 542290"/>
              <a:gd name="T100" fmla="*/ 27686 w 517525"/>
              <a:gd name="T101" fmla="*/ 0 h 5422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7525"/>
              <a:gd name="T154" fmla="*/ 0 h 542290"/>
              <a:gd name="T155" fmla="*/ 517525 w 517525"/>
              <a:gd name="T156" fmla="*/ 542290 h 5422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7525" h="542290">
                <a:moveTo>
                  <a:pt x="361749" y="458614"/>
                </a:moveTo>
                <a:lnTo>
                  <a:pt x="354790" y="460867"/>
                </a:lnTo>
                <a:lnTo>
                  <a:pt x="349188" y="465572"/>
                </a:lnTo>
                <a:lnTo>
                  <a:pt x="345693" y="472313"/>
                </a:lnTo>
                <a:lnTo>
                  <a:pt x="345074" y="479825"/>
                </a:lnTo>
                <a:lnTo>
                  <a:pt x="347313" y="486790"/>
                </a:lnTo>
                <a:lnTo>
                  <a:pt x="351980" y="492422"/>
                </a:lnTo>
                <a:lnTo>
                  <a:pt x="358647" y="495935"/>
                </a:lnTo>
                <a:lnTo>
                  <a:pt x="517143" y="541782"/>
                </a:lnTo>
                <a:lnTo>
                  <a:pt x="513768" y="527558"/>
                </a:lnTo>
                <a:lnTo>
                  <a:pt x="477265" y="527558"/>
                </a:lnTo>
                <a:lnTo>
                  <a:pt x="428590" y="476421"/>
                </a:lnTo>
                <a:lnTo>
                  <a:pt x="369315" y="459232"/>
                </a:lnTo>
                <a:lnTo>
                  <a:pt x="361749" y="458614"/>
                </a:lnTo>
                <a:close/>
              </a:path>
              <a:path w="517525" h="542290">
                <a:moveTo>
                  <a:pt x="428590" y="476421"/>
                </a:moveTo>
                <a:lnTo>
                  <a:pt x="477265" y="527558"/>
                </a:lnTo>
                <a:lnTo>
                  <a:pt x="486452" y="518795"/>
                </a:lnTo>
                <a:lnTo>
                  <a:pt x="472566" y="518795"/>
                </a:lnTo>
                <a:lnTo>
                  <a:pt x="465005" y="486982"/>
                </a:lnTo>
                <a:lnTo>
                  <a:pt x="428590" y="476421"/>
                </a:lnTo>
                <a:close/>
              </a:path>
              <a:path w="517525" h="542290">
                <a:moveTo>
                  <a:pt x="463702" y="366841"/>
                </a:moveTo>
                <a:lnTo>
                  <a:pt x="456184" y="367157"/>
                </a:lnTo>
                <a:lnTo>
                  <a:pt x="449282" y="370318"/>
                </a:lnTo>
                <a:lnTo>
                  <a:pt x="444309" y="375681"/>
                </a:lnTo>
                <a:lnTo>
                  <a:pt x="441717" y="382498"/>
                </a:lnTo>
                <a:lnTo>
                  <a:pt x="441960" y="390017"/>
                </a:lnTo>
                <a:lnTo>
                  <a:pt x="456280" y="450269"/>
                </a:lnTo>
                <a:lnTo>
                  <a:pt x="504825" y="501269"/>
                </a:lnTo>
                <a:lnTo>
                  <a:pt x="477265" y="527558"/>
                </a:lnTo>
                <a:lnTo>
                  <a:pt x="513768" y="527558"/>
                </a:lnTo>
                <a:lnTo>
                  <a:pt x="479043" y="381254"/>
                </a:lnTo>
                <a:lnTo>
                  <a:pt x="475882" y="374354"/>
                </a:lnTo>
                <a:lnTo>
                  <a:pt x="470519" y="369395"/>
                </a:lnTo>
                <a:lnTo>
                  <a:pt x="463702" y="366841"/>
                </a:lnTo>
                <a:close/>
              </a:path>
              <a:path w="517525" h="542290">
                <a:moveTo>
                  <a:pt x="465005" y="486982"/>
                </a:moveTo>
                <a:lnTo>
                  <a:pt x="472566" y="518795"/>
                </a:lnTo>
                <a:lnTo>
                  <a:pt x="496315" y="496062"/>
                </a:lnTo>
                <a:lnTo>
                  <a:pt x="465005" y="486982"/>
                </a:lnTo>
                <a:close/>
              </a:path>
              <a:path w="517525" h="542290">
                <a:moveTo>
                  <a:pt x="456280" y="450269"/>
                </a:moveTo>
                <a:lnTo>
                  <a:pt x="465005" y="486982"/>
                </a:lnTo>
                <a:lnTo>
                  <a:pt x="496315" y="496062"/>
                </a:lnTo>
                <a:lnTo>
                  <a:pt x="472566" y="518795"/>
                </a:lnTo>
                <a:lnTo>
                  <a:pt x="486452" y="518795"/>
                </a:lnTo>
                <a:lnTo>
                  <a:pt x="504825" y="501269"/>
                </a:lnTo>
                <a:lnTo>
                  <a:pt x="456280" y="450269"/>
                </a:lnTo>
                <a:close/>
              </a:path>
              <a:path w="517525" h="542290">
                <a:moveTo>
                  <a:pt x="27686" y="0"/>
                </a:moveTo>
                <a:lnTo>
                  <a:pt x="0" y="26162"/>
                </a:lnTo>
                <a:lnTo>
                  <a:pt x="428590" y="476421"/>
                </a:lnTo>
                <a:lnTo>
                  <a:pt x="465005" y="486982"/>
                </a:lnTo>
                <a:lnTo>
                  <a:pt x="456280" y="450269"/>
                </a:lnTo>
                <a:lnTo>
                  <a:pt x="27686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5" name="object 26"/>
          <p:cNvSpPr>
            <a:spLocks/>
          </p:cNvSpPr>
          <p:nvPr/>
        </p:nvSpPr>
        <p:spPr bwMode="auto">
          <a:xfrm>
            <a:off x="2197100" y="1038225"/>
            <a:ext cx="693738" cy="447675"/>
          </a:xfrm>
          <a:custGeom>
            <a:avLst/>
            <a:gdLst>
              <a:gd name="T0" fmla="*/ 94096 w 694689"/>
              <a:gd name="T1" fmla="*/ 289765 h 448309"/>
              <a:gd name="T2" fmla="*/ 86883 w 694689"/>
              <a:gd name="T3" fmla="*/ 290577 h 448309"/>
              <a:gd name="T4" fmla="*/ 80498 w 694689"/>
              <a:gd name="T5" fmla="*/ 294042 h 448309"/>
              <a:gd name="T6" fmla="*/ 75784 w 694689"/>
              <a:gd name="T7" fmla="*/ 299922 h 448309"/>
              <a:gd name="T8" fmla="*/ 0 w 694689"/>
              <a:gd name="T9" fmla="*/ 445400 h 448309"/>
              <a:gd name="T10" fmla="*/ 116673 w 694689"/>
              <a:gd name="T11" fmla="*/ 441359 h 448309"/>
              <a:gd name="T12" fmla="*/ 41932 w 694689"/>
              <a:gd name="T13" fmla="*/ 441359 h 448309"/>
              <a:gd name="T14" fmla="*/ 21723 w 694689"/>
              <a:gd name="T15" fmla="*/ 409410 h 448309"/>
              <a:gd name="T16" fmla="*/ 80937 w 694689"/>
              <a:gd name="T17" fmla="*/ 372040 h 448309"/>
              <a:gd name="T18" fmla="*/ 109380 w 694689"/>
              <a:gd name="T19" fmla="*/ 317349 h 448309"/>
              <a:gd name="T20" fmla="*/ 111457 w 694689"/>
              <a:gd name="T21" fmla="*/ 310150 h 448309"/>
              <a:gd name="T22" fmla="*/ 110643 w 694689"/>
              <a:gd name="T23" fmla="*/ 302937 h 448309"/>
              <a:gd name="T24" fmla="*/ 107178 w 694689"/>
              <a:gd name="T25" fmla="*/ 296553 h 448309"/>
              <a:gd name="T26" fmla="*/ 101298 w 694689"/>
              <a:gd name="T27" fmla="*/ 291841 h 448309"/>
              <a:gd name="T28" fmla="*/ 94096 w 694689"/>
              <a:gd name="T29" fmla="*/ 289765 h 448309"/>
              <a:gd name="T30" fmla="*/ 80937 w 694689"/>
              <a:gd name="T31" fmla="*/ 372040 h 448309"/>
              <a:gd name="T32" fmla="*/ 21723 w 694689"/>
              <a:gd name="T33" fmla="*/ 409410 h 448309"/>
              <a:gd name="T34" fmla="*/ 41932 w 694689"/>
              <a:gd name="T35" fmla="*/ 441359 h 448309"/>
              <a:gd name="T36" fmla="*/ 53345 w 694689"/>
              <a:gd name="T37" fmla="*/ 434160 h 448309"/>
              <a:gd name="T38" fmla="*/ 48626 w 694689"/>
              <a:gd name="T39" fmla="*/ 434160 h 448309"/>
              <a:gd name="T40" fmla="*/ 31196 w 694689"/>
              <a:gd name="T41" fmla="*/ 406506 h 448309"/>
              <a:gd name="T42" fmla="*/ 63611 w 694689"/>
              <a:gd name="T43" fmla="*/ 405353 h 448309"/>
              <a:gd name="T44" fmla="*/ 80937 w 694689"/>
              <a:gd name="T45" fmla="*/ 372040 h 448309"/>
              <a:gd name="T46" fmla="*/ 162681 w 694689"/>
              <a:gd name="T47" fmla="*/ 401832 h 448309"/>
              <a:gd name="T48" fmla="*/ 101126 w 694689"/>
              <a:gd name="T49" fmla="*/ 404019 h 448309"/>
              <a:gd name="T50" fmla="*/ 41932 w 694689"/>
              <a:gd name="T51" fmla="*/ 441359 h 448309"/>
              <a:gd name="T52" fmla="*/ 116673 w 694689"/>
              <a:gd name="T53" fmla="*/ 441359 h 448309"/>
              <a:gd name="T54" fmla="*/ 164071 w 694689"/>
              <a:gd name="T55" fmla="*/ 439717 h 448309"/>
              <a:gd name="T56" fmla="*/ 182259 w 694689"/>
              <a:gd name="T57" fmla="*/ 420143 h 448309"/>
              <a:gd name="T58" fmla="*/ 180515 w 694689"/>
              <a:gd name="T59" fmla="*/ 412808 h 448309"/>
              <a:gd name="T60" fmla="*/ 176259 w 694689"/>
              <a:gd name="T61" fmla="*/ 406915 h 448309"/>
              <a:gd name="T62" fmla="*/ 170110 w 694689"/>
              <a:gd name="T63" fmla="*/ 403060 h 448309"/>
              <a:gd name="T64" fmla="*/ 162681 w 694689"/>
              <a:gd name="T65" fmla="*/ 401832 h 448309"/>
              <a:gd name="T66" fmla="*/ 63611 w 694689"/>
              <a:gd name="T67" fmla="*/ 405353 h 448309"/>
              <a:gd name="T68" fmla="*/ 31196 w 694689"/>
              <a:gd name="T69" fmla="*/ 406506 h 448309"/>
              <a:gd name="T70" fmla="*/ 48626 w 694689"/>
              <a:gd name="T71" fmla="*/ 434160 h 448309"/>
              <a:gd name="T72" fmla="*/ 63611 w 694689"/>
              <a:gd name="T73" fmla="*/ 405353 h 448309"/>
              <a:gd name="T74" fmla="*/ 101126 w 694689"/>
              <a:gd name="T75" fmla="*/ 404019 h 448309"/>
              <a:gd name="T76" fmla="*/ 63611 w 694689"/>
              <a:gd name="T77" fmla="*/ 405353 h 448309"/>
              <a:gd name="T78" fmla="*/ 48626 w 694689"/>
              <a:gd name="T79" fmla="*/ 434160 h 448309"/>
              <a:gd name="T80" fmla="*/ 53345 w 694689"/>
              <a:gd name="T81" fmla="*/ 434160 h 448309"/>
              <a:gd name="T82" fmla="*/ 101126 w 694689"/>
              <a:gd name="T83" fmla="*/ 404019 h 448309"/>
              <a:gd name="T84" fmla="*/ 670432 w 694689"/>
              <a:gd name="T85" fmla="*/ 0 h 448309"/>
              <a:gd name="T86" fmla="*/ 80937 w 694689"/>
              <a:gd name="T87" fmla="*/ 372040 h 448309"/>
              <a:gd name="T88" fmla="*/ 63611 w 694689"/>
              <a:gd name="T89" fmla="*/ 405353 h 448309"/>
              <a:gd name="T90" fmla="*/ 101126 w 694689"/>
              <a:gd name="T91" fmla="*/ 404019 h 448309"/>
              <a:gd name="T92" fmla="*/ 690767 w 694689"/>
              <a:gd name="T93" fmla="*/ 32076 h 448309"/>
              <a:gd name="T94" fmla="*/ 670432 w 694689"/>
              <a:gd name="T95" fmla="*/ 0 h 4483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4689"/>
              <a:gd name="T145" fmla="*/ 0 h 448309"/>
              <a:gd name="T146" fmla="*/ 694689 w 694689"/>
              <a:gd name="T147" fmla="*/ 448309 h 4483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4689" h="448309">
                <a:moveTo>
                  <a:pt x="94613" y="291409"/>
                </a:moveTo>
                <a:lnTo>
                  <a:pt x="87360" y="292226"/>
                </a:lnTo>
                <a:lnTo>
                  <a:pt x="80940" y="295711"/>
                </a:lnTo>
                <a:lnTo>
                  <a:pt x="76200" y="301625"/>
                </a:lnTo>
                <a:lnTo>
                  <a:pt x="0" y="447929"/>
                </a:lnTo>
                <a:lnTo>
                  <a:pt x="117314" y="443865"/>
                </a:lnTo>
                <a:lnTo>
                  <a:pt x="42163" y="443865"/>
                </a:lnTo>
                <a:lnTo>
                  <a:pt x="21843" y="411734"/>
                </a:lnTo>
                <a:lnTo>
                  <a:pt x="81381" y="374152"/>
                </a:lnTo>
                <a:lnTo>
                  <a:pt x="109981" y="319150"/>
                </a:lnTo>
                <a:lnTo>
                  <a:pt x="112069" y="311910"/>
                </a:lnTo>
                <a:lnTo>
                  <a:pt x="111251" y="304657"/>
                </a:lnTo>
                <a:lnTo>
                  <a:pt x="107767" y="298237"/>
                </a:lnTo>
                <a:lnTo>
                  <a:pt x="101854" y="293497"/>
                </a:lnTo>
                <a:lnTo>
                  <a:pt x="94613" y="291409"/>
                </a:lnTo>
                <a:close/>
              </a:path>
              <a:path w="694689" h="448309">
                <a:moveTo>
                  <a:pt x="81381" y="374152"/>
                </a:moveTo>
                <a:lnTo>
                  <a:pt x="21843" y="411734"/>
                </a:lnTo>
                <a:lnTo>
                  <a:pt x="42163" y="443865"/>
                </a:lnTo>
                <a:lnTo>
                  <a:pt x="53637" y="436625"/>
                </a:lnTo>
                <a:lnTo>
                  <a:pt x="48894" y="436625"/>
                </a:lnTo>
                <a:lnTo>
                  <a:pt x="31368" y="408813"/>
                </a:lnTo>
                <a:lnTo>
                  <a:pt x="63960" y="407654"/>
                </a:lnTo>
                <a:lnTo>
                  <a:pt x="81381" y="374152"/>
                </a:lnTo>
                <a:close/>
              </a:path>
              <a:path w="694689" h="448309">
                <a:moveTo>
                  <a:pt x="163575" y="404113"/>
                </a:moveTo>
                <a:lnTo>
                  <a:pt x="101682" y="406313"/>
                </a:lnTo>
                <a:lnTo>
                  <a:pt x="42163" y="443865"/>
                </a:lnTo>
                <a:lnTo>
                  <a:pt x="117314" y="443865"/>
                </a:lnTo>
                <a:lnTo>
                  <a:pt x="164973" y="442213"/>
                </a:lnTo>
                <a:lnTo>
                  <a:pt x="183261" y="422529"/>
                </a:lnTo>
                <a:lnTo>
                  <a:pt x="181506" y="415151"/>
                </a:lnTo>
                <a:lnTo>
                  <a:pt x="177228" y="409225"/>
                </a:lnTo>
                <a:lnTo>
                  <a:pt x="171045" y="405348"/>
                </a:lnTo>
                <a:lnTo>
                  <a:pt x="163575" y="404113"/>
                </a:lnTo>
                <a:close/>
              </a:path>
              <a:path w="694689" h="448309">
                <a:moveTo>
                  <a:pt x="63960" y="407654"/>
                </a:moveTo>
                <a:lnTo>
                  <a:pt x="31368" y="408813"/>
                </a:lnTo>
                <a:lnTo>
                  <a:pt x="48894" y="436625"/>
                </a:lnTo>
                <a:lnTo>
                  <a:pt x="63960" y="407654"/>
                </a:lnTo>
                <a:close/>
              </a:path>
              <a:path w="694689" h="448309">
                <a:moveTo>
                  <a:pt x="101682" y="406313"/>
                </a:moveTo>
                <a:lnTo>
                  <a:pt x="63960" y="407654"/>
                </a:lnTo>
                <a:lnTo>
                  <a:pt x="48894" y="436625"/>
                </a:lnTo>
                <a:lnTo>
                  <a:pt x="53637" y="436625"/>
                </a:lnTo>
                <a:lnTo>
                  <a:pt x="101682" y="406313"/>
                </a:lnTo>
                <a:close/>
              </a:path>
              <a:path w="694689" h="448309">
                <a:moveTo>
                  <a:pt x="674116" y="0"/>
                </a:moveTo>
                <a:lnTo>
                  <a:pt x="81381" y="374152"/>
                </a:lnTo>
                <a:lnTo>
                  <a:pt x="63960" y="407654"/>
                </a:lnTo>
                <a:lnTo>
                  <a:pt x="101682" y="406313"/>
                </a:lnTo>
                <a:lnTo>
                  <a:pt x="694563" y="32258"/>
                </a:lnTo>
                <a:lnTo>
                  <a:pt x="674116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6" name="object 27"/>
          <p:cNvSpPr>
            <a:spLocks/>
          </p:cNvSpPr>
          <p:nvPr/>
        </p:nvSpPr>
        <p:spPr bwMode="auto">
          <a:xfrm>
            <a:off x="4487863" y="1500188"/>
            <a:ext cx="171450" cy="500062"/>
          </a:xfrm>
          <a:custGeom>
            <a:avLst/>
            <a:gdLst>
              <a:gd name="T0" fmla="*/ 16551 w 171450"/>
              <a:gd name="T1" fmla="*/ 328115 h 500380"/>
              <a:gd name="T2" fmla="*/ 9429 w 171450"/>
              <a:gd name="T3" fmla="*/ 330502 h 500380"/>
              <a:gd name="T4" fmla="*/ 3730 w 171450"/>
              <a:gd name="T5" fmla="*/ 335521 h 500380"/>
              <a:gd name="T6" fmla="*/ 508 w 171450"/>
              <a:gd name="T7" fmla="*/ 342060 h 500380"/>
              <a:gd name="T8" fmla="*/ 0 w 171450"/>
              <a:gd name="T9" fmla="*/ 349313 h 500380"/>
              <a:gd name="T10" fmla="*/ 2444 w 171450"/>
              <a:gd name="T11" fmla="*/ 356469 h 500380"/>
              <a:gd name="T12" fmla="*/ 85121 w 171450"/>
              <a:gd name="T13" fmla="*/ 498855 h 500380"/>
              <a:gd name="T14" fmla="*/ 107281 w 171450"/>
              <a:gd name="T15" fmla="*/ 461233 h 500380"/>
              <a:gd name="T16" fmla="*/ 66198 w 171450"/>
              <a:gd name="T17" fmla="*/ 461106 h 500380"/>
              <a:gd name="T18" fmla="*/ 66431 w 171450"/>
              <a:gd name="T19" fmla="*/ 390782 h 500380"/>
              <a:gd name="T20" fmla="*/ 35464 w 171450"/>
              <a:gd name="T21" fmla="*/ 337467 h 500380"/>
              <a:gd name="T22" fmla="*/ 30414 w 171450"/>
              <a:gd name="T23" fmla="*/ 331802 h 500380"/>
              <a:gd name="T24" fmla="*/ 23828 w 171450"/>
              <a:gd name="T25" fmla="*/ 328617 h 500380"/>
              <a:gd name="T26" fmla="*/ 16551 w 171450"/>
              <a:gd name="T27" fmla="*/ 328115 h 500380"/>
              <a:gd name="T28" fmla="*/ 66431 w 171450"/>
              <a:gd name="T29" fmla="*/ 390782 h 500380"/>
              <a:gd name="T30" fmla="*/ 66198 w 171450"/>
              <a:gd name="T31" fmla="*/ 461106 h 500380"/>
              <a:gd name="T32" fmla="*/ 104298 w 171450"/>
              <a:gd name="T33" fmla="*/ 461233 h 500380"/>
              <a:gd name="T34" fmla="*/ 104330 w 171450"/>
              <a:gd name="T35" fmla="*/ 451605 h 500380"/>
              <a:gd name="T36" fmla="*/ 68865 w 171450"/>
              <a:gd name="T37" fmla="*/ 451605 h 500380"/>
              <a:gd name="T38" fmla="*/ 85408 w 171450"/>
              <a:gd name="T39" fmla="*/ 423456 h 500380"/>
              <a:gd name="T40" fmla="*/ 66431 w 171450"/>
              <a:gd name="T41" fmla="*/ 390782 h 500380"/>
              <a:gd name="T42" fmla="*/ 154761 w 171450"/>
              <a:gd name="T43" fmla="*/ 328548 h 500380"/>
              <a:gd name="T44" fmla="*/ 104531 w 171450"/>
              <a:gd name="T45" fmla="*/ 390918 h 500380"/>
              <a:gd name="T46" fmla="*/ 104298 w 171450"/>
              <a:gd name="T47" fmla="*/ 461233 h 500380"/>
              <a:gd name="T48" fmla="*/ 107281 w 171450"/>
              <a:gd name="T49" fmla="*/ 461233 h 500380"/>
              <a:gd name="T50" fmla="*/ 168687 w 171450"/>
              <a:gd name="T51" fmla="*/ 356978 h 500380"/>
              <a:gd name="T52" fmla="*/ 171154 w 171450"/>
              <a:gd name="T53" fmla="*/ 349873 h 500380"/>
              <a:gd name="T54" fmla="*/ 170703 w 171450"/>
              <a:gd name="T55" fmla="*/ 342615 h 500380"/>
              <a:gd name="T56" fmla="*/ 167562 w 171450"/>
              <a:gd name="T57" fmla="*/ 336045 h 500380"/>
              <a:gd name="T58" fmla="*/ 161956 w 171450"/>
              <a:gd name="T59" fmla="*/ 331007 h 500380"/>
              <a:gd name="T60" fmla="*/ 154761 w 171450"/>
              <a:gd name="T61" fmla="*/ 328548 h 500380"/>
              <a:gd name="T62" fmla="*/ 85408 w 171450"/>
              <a:gd name="T63" fmla="*/ 423456 h 500380"/>
              <a:gd name="T64" fmla="*/ 68865 w 171450"/>
              <a:gd name="T65" fmla="*/ 451605 h 500380"/>
              <a:gd name="T66" fmla="*/ 101758 w 171450"/>
              <a:gd name="T67" fmla="*/ 451605 h 500380"/>
              <a:gd name="T68" fmla="*/ 85408 w 171450"/>
              <a:gd name="T69" fmla="*/ 423456 h 500380"/>
              <a:gd name="T70" fmla="*/ 104531 w 171450"/>
              <a:gd name="T71" fmla="*/ 390918 h 500380"/>
              <a:gd name="T72" fmla="*/ 85408 w 171450"/>
              <a:gd name="T73" fmla="*/ 423456 h 500380"/>
              <a:gd name="T74" fmla="*/ 101758 w 171450"/>
              <a:gd name="T75" fmla="*/ 451605 h 500380"/>
              <a:gd name="T76" fmla="*/ 104330 w 171450"/>
              <a:gd name="T77" fmla="*/ 451605 h 500380"/>
              <a:gd name="T78" fmla="*/ 104531 w 171450"/>
              <a:gd name="T79" fmla="*/ 390918 h 500380"/>
              <a:gd name="T80" fmla="*/ 105822 w 171450"/>
              <a:gd name="T81" fmla="*/ 0 h 500380"/>
              <a:gd name="T82" fmla="*/ 67722 w 171450"/>
              <a:gd name="T83" fmla="*/ 0 h 500380"/>
              <a:gd name="T84" fmla="*/ 66636 w 171450"/>
              <a:gd name="T85" fmla="*/ 328548 h 500380"/>
              <a:gd name="T86" fmla="*/ 66510 w 171450"/>
              <a:gd name="T87" fmla="*/ 390918 h 500380"/>
              <a:gd name="T88" fmla="*/ 85408 w 171450"/>
              <a:gd name="T89" fmla="*/ 423456 h 500380"/>
              <a:gd name="T90" fmla="*/ 104531 w 171450"/>
              <a:gd name="T91" fmla="*/ 390918 h 500380"/>
              <a:gd name="T92" fmla="*/ 105822 w 171450"/>
              <a:gd name="T93" fmla="*/ 0 h 5003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1450"/>
              <a:gd name="T142" fmla="*/ 0 h 500380"/>
              <a:gd name="T143" fmla="*/ 171450 w 171450"/>
              <a:gd name="T144" fmla="*/ 500380 h 50038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1450" h="500380">
                <a:moveTo>
                  <a:pt x="16551" y="328951"/>
                </a:moveTo>
                <a:lnTo>
                  <a:pt x="9429" y="331343"/>
                </a:lnTo>
                <a:lnTo>
                  <a:pt x="3730" y="336375"/>
                </a:lnTo>
                <a:lnTo>
                  <a:pt x="508" y="342931"/>
                </a:lnTo>
                <a:lnTo>
                  <a:pt x="0" y="350202"/>
                </a:lnTo>
                <a:lnTo>
                  <a:pt x="2444" y="357377"/>
                </a:lnTo>
                <a:lnTo>
                  <a:pt x="85121" y="500125"/>
                </a:lnTo>
                <a:lnTo>
                  <a:pt x="107281" y="462407"/>
                </a:lnTo>
                <a:lnTo>
                  <a:pt x="66198" y="462280"/>
                </a:lnTo>
                <a:lnTo>
                  <a:pt x="66431" y="391777"/>
                </a:lnTo>
                <a:lnTo>
                  <a:pt x="35464" y="338327"/>
                </a:lnTo>
                <a:lnTo>
                  <a:pt x="30414" y="332646"/>
                </a:lnTo>
                <a:lnTo>
                  <a:pt x="23828" y="329453"/>
                </a:lnTo>
                <a:lnTo>
                  <a:pt x="16551" y="328951"/>
                </a:lnTo>
                <a:close/>
              </a:path>
              <a:path w="171450" h="500380">
                <a:moveTo>
                  <a:pt x="66431" y="391777"/>
                </a:moveTo>
                <a:lnTo>
                  <a:pt x="66198" y="462280"/>
                </a:lnTo>
                <a:lnTo>
                  <a:pt x="104298" y="462407"/>
                </a:lnTo>
                <a:lnTo>
                  <a:pt x="104330" y="452755"/>
                </a:lnTo>
                <a:lnTo>
                  <a:pt x="68865" y="452755"/>
                </a:lnTo>
                <a:lnTo>
                  <a:pt x="85408" y="424534"/>
                </a:lnTo>
                <a:lnTo>
                  <a:pt x="66431" y="391777"/>
                </a:lnTo>
                <a:close/>
              </a:path>
              <a:path w="171450" h="500380">
                <a:moveTo>
                  <a:pt x="154761" y="329384"/>
                </a:moveTo>
                <a:lnTo>
                  <a:pt x="104531" y="391914"/>
                </a:lnTo>
                <a:lnTo>
                  <a:pt x="104298" y="462407"/>
                </a:lnTo>
                <a:lnTo>
                  <a:pt x="107281" y="462407"/>
                </a:lnTo>
                <a:lnTo>
                  <a:pt x="168687" y="357886"/>
                </a:lnTo>
                <a:lnTo>
                  <a:pt x="171154" y="350764"/>
                </a:lnTo>
                <a:lnTo>
                  <a:pt x="170703" y="343487"/>
                </a:lnTo>
                <a:lnTo>
                  <a:pt x="167562" y="336901"/>
                </a:lnTo>
                <a:lnTo>
                  <a:pt x="161956" y="331850"/>
                </a:lnTo>
                <a:lnTo>
                  <a:pt x="154761" y="329384"/>
                </a:lnTo>
                <a:close/>
              </a:path>
              <a:path w="171450" h="500380">
                <a:moveTo>
                  <a:pt x="85408" y="424534"/>
                </a:moveTo>
                <a:lnTo>
                  <a:pt x="68865" y="452755"/>
                </a:lnTo>
                <a:lnTo>
                  <a:pt x="101758" y="452755"/>
                </a:lnTo>
                <a:lnTo>
                  <a:pt x="85408" y="424534"/>
                </a:lnTo>
                <a:close/>
              </a:path>
              <a:path w="171450" h="500380">
                <a:moveTo>
                  <a:pt x="104531" y="391914"/>
                </a:moveTo>
                <a:lnTo>
                  <a:pt x="85408" y="424534"/>
                </a:lnTo>
                <a:lnTo>
                  <a:pt x="101758" y="452755"/>
                </a:lnTo>
                <a:lnTo>
                  <a:pt x="104330" y="452755"/>
                </a:lnTo>
                <a:lnTo>
                  <a:pt x="104531" y="391914"/>
                </a:lnTo>
                <a:close/>
              </a:path>
              <a:path w="171450" h="500380">
                <a:moveTo>
                  <a:pt x="105822" y="0"/>
                </a:moveTo>
                <a:lnTo>
                  <a:pt x="67722" y="0"/>
                </a:lnTo>
                <a:lnTo>
                  <a:pt x="66636" y="329384"/>
                </a:lnTo>
                <a:lnTo>
                  <a:pt x="66510" y="391914"/>
                </a:lnTo>
                <a:lnTo>
                  <a:pt x="85408" y="424534"/>
                </a:lnTo>
                <a:lnTo>
                  <a:pt x="104531" y="391914"/>
                </a:lnTo>
                <a:lnTo>
                  <a:pt x="105822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7" name="object 28"/>
          <p:cNvSpPr>
            <a:spLocks/>
          </p:cNvSpPr>
          <p:nvPr/>
        </p:nvSpPr>
        <p:spPr bwMode="auto">
          <a:xfrm>
            <a:off x="2987675" y="2841625"/>
            <a:ext cx="735013" cy="804863"/>
          </a:xfrm>
          <a:custGeom>
            <a:avLst/>
            <a:gdLst>
              <a:gd name="T0" fmla="*/ 49317 w 735329"/>
              <a:gd name="T1" fmla="*/ 627970 h 805179"/>
              <a:gd name="T2" fmla="*/ 42552 w 735329"/>
              <a:gd name="T3" fmla="*/ 630690 h 805179"/>
              <a:gd name="T4" fmla="*/ 37331 w 735329"/>
              <a:gd name="T5" fmla="*/ 635764 h 805179"/>
              <a:gd name="T6" fmla="*/ 34357 w 735329"/>
              <a:gd name="T7" fmla="*/ 642753 h 805179"/>
              <a:gd name="T8" fmla="*/ 0 w 735329"/>
              <a:gd name="T9" fmla="*/ 803789 h 805179"/>
              <a:gd name="T10" fmla="*/ 48052 w 735329"/>
              <a:gd name="T11" fmla="*/ 788699 h 805179"/>
              <a:gd name="T12" fmla="*/ 39429 w 735329"/>
              <a:gd name="T13" fmla="*/ 788699 h 805179"/>
              <a:gd name="T14" fmla="*/ 11283 w 735329"/>
              <a:gd name="T15" fmla="*/ 763086 h 805179"/>
              <a:gd name="T16" fmla="*/ 58643 w 735329"/>
              <a:gd name="T17" fmla="*/ 711024 h 805179"/>
              <a:gd name="T18" fmla="*/ 71504 w 735329"/>
              <a:gd name="T19" fmla="*/ 650615 h 805179"/>
              <a:gd name="T20" fmla="*/ 71457 w 735329"/>
              <a:gd name="T21" fmla="*/ 642753 h 805179"/>
              <a:gd name="T22" fmla="*/ 68872 w 735329"/>
              <a:gd name="T23" fmla="*/ 636286 h 805179"/>
              <a:gd name="T24" fmla="*/ 63840 w 735329"/>
              <a:gd name="T25" fmla="*/ 631035 h 805179"/>
              <a:gd name="T26" fmla="*/ 56926 w 735329"/>
              <a:gd name="T27" fmla="*/ 628043 h 805179"/>
              <a:gd name="T28" fmla="*/ 49317 w 735329"/>
              <a:gd name="T29" fmla="*/ 627970 h 805179"/>
              <a:gd name="T30" fmla="*/ 58643 w 735329"/>
              <a:gd name="T31" fmla="*/ 711024 h 805179"/>
              <a:gd name="T32" fmla="*/ 11283 w 735329"/>
              <a:gd name="T33" fmla="*/ 763086 h 805179"/>
              <a:gd name="T34" fmla="*/ 39429 w 735329"/>
              <a:gd name="T35" fmla="*/ 788699 h 805179"/>
              <a:gd name="T36" fmla="*/ 47504 w 735329"/>
              <a:gd name="T37" fmla="*/ 779825 h 805179"/>
              <a:gd name="T38" fmla="*/ 43992 w 735329"/>
              <a:gd name="T39" fmla="*/ 779825 h 805179"/>
              <a:gd name="T40" fmla="*/ 19653 w 735329"/>
              <a:gd name="T41" fmla="*/ 757760 h 805179"/>
              <a:gd name="T42" fmla="*/ 50777 w 735329"/>
              <a:gd name="T43" fmla="*/ 747957 h 805179"/>
              <a:gd name="T44" fmla="*/ 58643 w 735329"/>
              <a:gd name="T45" fmla="*/ 711024 h 805179"/>
              <a:gd name="T46" fmla="*/ 153175 w 735329"/>
              <a:gd name="T47" fmla="*/ 717267 h 805179"/>
              <a:gd name="T48" fmla="*/ 145671 w 735329"/>
              <a:gd name="T49" fmla="*/ 718073 h 805179"/>
              <a:gd name="T50" fmla="*/ 86814 w 735329"/>
              <a:gd name="T51" fmla="*/ 736610 h 805179"/>
              <a:gd name="T52" fmla="*/ 39429 w 735329"/>
              <a:gd name="T53" fmla="*/ 788699 h 805179"/>
              <a:gd name="T54" fmla="*/ 48052 w 735329"/>
              <a:gd name="T55" fmla="*/ 788699 h 805179"/>
              <a:gd name="T56" fmla="*/ 157081 w 735329"/>
              <a:gd name="T57" fmla="*/ 754465 h 805179"/>
              <a:gd name="T58" fmla="*/ 163696 w 735329"/>
              <a:gd name="T59" fmla="*/ 750790 h 805179"/>
              <a:gd name="T60" fmla="*/ 168241 w 735329"/>
              <a:gd name="T61" fmla="*/ 745049 h 805179"/>
              <a:gd name="T62" fmla="*/ 170312 w 735329"/>
              <a:gd name="T63" fmla="*/ 738023 h 805179"/>
              <a:gd name="T64" fmla="*/ 169507 w 735329"/>
              <a:gd name="T65" fmla="*/ 730499 h 805179"/>
              <a:gd name="T66" fmla="*/ 165855 w 735329"/>
              <a:gd name="T67" fmla="*/ 723886 h 805179"/>
              <a:gd name="T68" fmla="*/ 160156 w 735329"/>
              <a:gd name="T69" fmla="*/ 719340 h 805179"/>
              <a:gd name="T70" fmla="*/ 153175 w 735329"/>
              <a:gd name="T71" fmla="*/ 717267 h 805179"/>
              <a:gd name="T72" fmla="*/ 50777 w 735329"/>
              <a:gd name="T73" fmla="*/ 747957 h 805179"/>
              <a:gd name="T74" fmla="*/ 19653 w 735329"/>
              <a:gd name="T75" fmla="*/ 757760 h 805179"/>
              <a:gd name="T76" fmla="*/ 43992 w 735329"/>
              <a:gd name="T77" fmla="*/ 779825 h 805179"/>
              <a:gd name="T78" fmla="*/ 50777 w 735329"/>
              <a:gd name="T79" fmla="*/ 747957 h 805179"/>
              <a:gd name="T80" fmla="*/ 86814 w 735329"/>
              <a:gd name="T81" fmla="*/ 736610 h 805179"/>
              <a:gd name="T82" fmla="*/ 50777 w 735329"/>
              <a:gd name="T83" fmla="*/ 747957 h 805179"/>
              <a:gd name="T84" fmla="*/ 43992 w 735329"/>
              <a:gd name="T85" fmla="*/ 779825 h 805179"/>
              <a:gd name="T86" fmla="*/ 47504 w 735329"/>
              <a:gd name="T87" fmla="*/ 779825 h 805179"/>
              <a:gd name="T88" fmla="*/ 86814 w 735329"/>
              <a:gd name="T89" fmla="*/ 736610 h 805179"/>
              <a:gd name="T90" fmla="*/ 705413 w 735329"/>
              <a:gd name="T91" fmla="*/ 0 h 805179"/>
              <a:gd name="T92" fmla="*/ 58643 w 735329"/>
              <a:gd name="T93" fmla="*/ 711024 h 805179"/>
              <a:gd name="T94" fmla="*/ 50777 w 735329"/>
              <a:gd name="T95" fmla="*/ 747957 h 805179"/>
              <a:gd name="T96" fmla="*/ 86814 w 735329"/>
              <a:gd name="T97" fmla="*/ 736610 h 805179"/>
              <a:gd name="T98" fmla="*/ 733559 w 735329"/>
              <a:gd name="T99" fmla="*/ 25613 h 805179"/>
              <a:gd name="T100" fmla="*/ 705413 w 735329"/>
              <a:gd name="T101" fmla="*/ 0 h 805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35329"/>
              <a:gd name="T154" fmla="*/ 0 h 805179"/>
              <a:gd name="T155" fmla="*/ 735329 w 735329"/>
              <a:gd name="T156" fmla="*/ 805179 h 8051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35329" h="805179">
                <a:moveTo>
                  <a:pt x="49401" y="628957"/>
                </a:moveTo>
                <a:lnTo>
                  <a:pt x="42624" y="631682"/>
                </a:lnTo>
                <a:lnTo>
                  <a:pt x="37395" y="636764"/>
                </a:lnTo>
                <a:lnTo>
                  <a:pt x="34417" y="643763"/>
                </a:lnTo>
                <a:lnTo>
                  <a:pt x="0" y="805053"/>
                </a:lnTo>
                <a:lnTo>
                  <a:pt x="48136" y="789939"/>
                </a:lnTo>
                <a:lnTo>
                  <a:pt x="39497" y="789939"/>
                </a:lnTo>
                <a:lnTo>
                  <a:pt x="11303" y="764286"/>
                </a:lnTo>
                <a:lnTo>
                  <a:pt x="58743" y="712140"/>
                </a:lnTo>
                <a:lnTo>
                  <a:pt x="71628" y="651637"/>
                </a:lnTo>
                <a:lnTo>
                  <a:pt x="71581" y="643763"/>
                </a:lnTo>
                <a:lnTo>
                  <a:pt x="68992" y="637286"/>
                </a:lnTo>
                <a:lnTo>
                  <a:pt x="63948" y="632027"/>
                </a:lnTo>
                <a:lnTo>
                  <a:pt x="57023" y="629031"/>
                </a:lnTo>
                <a:lnTo>
                  <a:pt x="49401" y="628957"/>
                </a:lnTo>
                <a:close/>
              </a:path>
              <a:path w="735329" h="805179">
                <a:moveTo>
                  <a:pt x="58743" y="712140"/>
                </a:moveTo>
                <a:lnTo>
                  <a:pt x="11303" y="764286"/>
                </a:lnTo>
                <a:lnTo>
                  <a:pt x="39497" y="789939"/>
                </a:lnTo>
                <a:lnTo>
                  <a:pt x="47584" y="781050"/>
                </a:lnTo>
                <a:lnTo>
                  <a:pt x="44068" y="781050"/>
                </a:lnTo>
                <a:lnTo>
                  <a:pt x="19685" y="758951"/>
                </a:lnTo>
                <a:lnTo>
                  <a:pt x="50865" y="749133"/>
                </a:lnTo>
                <a:lnTo>
                  <a:pt x="58743" y="712140"/>
                </a:lnTo>
                <a:close/>
              </a:path>
              <a:path w="735329" h="805179">
                <a:moveTo>
                  <a:pt x="153439" y="718395"/>
                </a:moveTo>
                <a:lnTo>
                  <a:pt x="145923" y="719201"/>
                </a:lnTo>
                <a:lnTo>
                  <a:pt x="86962" y="737767"/>
                </a:lnTo>
                <a:lnTo>
                  <a:pt x="39497" y="789939"/>
                </a:lnTo>
                <a:lnTo>
                  <a:pt x="48136" y="789939"/>
                </a:lnTo>
                <a:lnTo>
                  <a:pt x="157353" y="755650"/>
                </a:lnTo>
                <a:lnTo>
                  <a:pt x="163976" y="751970"/>
                </a:lnTo>
                <a:lnTo>
                  <a:pt x="168529" y="746220"/>
                </a:lnTo>
                <a:lnTo>
                  <a:pt x="170604" y="739183"/>
                </a:lnTo>
                <a:lnTo>
                  <a:pt x="169799" y="731647"/>
                </a:lnTo>
                <a:lnTo>
                  <a:pt x="166139" y="725023"/>
                </a:lnTo>
                <a:lnTo>
                  <a:pt x="160432" y="720471"/>
                </a:lnTo>
                <a:lnTo>
                  <a:pt x="153439" y="718395"/>
                </a:lnTo>
                <a:close/>
              </a:path>
              <a:path w="735329" h="805179">
                <a:moveTo>
                  <a:pt x="50865" y="749133"/>
                </a:moveTo>
                <a:lnTo>
                  <a:pt x="19685" y="758951"/>
                </a:lnTo>
                <a:lnTo>
                  <a:pt x="44068" y="781050"/>
                </a:lnTo>
                <a:lnTo>
                  <a:pt x="50865" y="749133"/>
                </a:lnTo>
                <a:close/>
              </a:path>
              <a:path w="735329" h="805179">
                <a:moveTo>
                  <a:pt x="86962" y="737767"/>
                </a:moveTo>
                <a:lnTo>
                  <a:pt x="50865" y="749133"/>
                </a:lnTo>
                <a:lnTo>
                  <a:pt x="44068" y="781050"/>
                </a:lnTo>
                <a:lnTo>
                  <a:pt x="47584" y="781050"/>
                </a:lnTo>
                <a:lnTo>
                  <a:pt x="86962" y="737767"/>
                </a:lnTo>
                <a:close/>
              </a:path>
              <a:path w="735329" h="805179">
                <a:moveTo>
                  <a:pt x="706627" y="0"/>
                </a:moveTo>
                <a:lnTo>
                  <a:pt x="58743" y="712140"/>
                </a:lnTo>
                <a:lnTo>
                  <a:pt x="50865" y="749133"/>
                </a:lnTo>
                <a:lnTo>
                  <a:pt x="86962" y="737767"/>
                </a:lnTo>
                <a:lnTo>
                  <a:pt x="734822" y="25653"/>
                </a:lnTo>
                <a:lnTo>
                  <a:pt x="706627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8" name="object 29"/>
          <p:cNvSpPr>
            <a:spLocks/>
          </p:cNvSpPr>
          <p:nvPr/>
        </p:nvSpPr>
        <p:spPr bwMode="auto">
          <a:xfrm>
            <a:off x="5526088" y="2843213"/>
            <a:ext cx="596900" cy="815975"/>
          </a:xfrm>
          <a:custGeom>
            <a:avLst/>
            <a:gdLst>
              <a:gd name="T0" fmla="*/ 453852 w 596900"/>
              <a:gd name="T1" fmla="*/ 710561 h 816610"/>
              <a:gd name="T2" fmla="*/ 446643 w 596900"/>
              <a:gd name="T3" fmla="*/ 711839 h 816610"/>
              <a:gd name="T4" fmla="*/ 440457 w 596900"/>
              <a:gd name="T5" fmla="*/ 715681 h 816610"/>
              <a:gd name="T6" fmla="*/ 436117 w 596900"/>
              <a:gd name="T7" fmla="*/ 721776 h 816610"/>
              <a:gd name="T8" fmla="*/ 434447 w 596900"/>
              <a:gd name="T9" fmla="*/ 729166 h 816610"/>
              <a:gd name="T10" fmla="*/ 435705 w 596900"/>
              <a:gd name="T11" fmla="*/ 736353 h 816610"/>
              <a:gd name="T12" fmla="*/ 439582 w 596900"/>
              <a:gd name="T13" fmla="*/ 742519 h 816610"/>
              <a:gd name="T14" fmla="*/ 445769 w 596900"/>
              <a:gd name="T15" fmla="*/ 746845 h 816610"/>
              <a:gd name="T16" fmla="*/ 596518 w 596900"/>
              <a:gd name="T17" fmla="*/ 813566 h 816610"/>
              <a:gd name="T18" fmla="*/ 594613 w 596900"/>
              <a:gd name="T19" fmla="*/ 794070 h 816610"/>
              <a:gd name="T20" fmla="*/ 559053 w 596900"/>
              <a:gd name="T21" fmla="*/ 794070 h 816610"/>
              <a:gd name="T22" fmla="*/ 517886 w 596900"/>
              <a:gd name="T23" fmla="*/ 737235 h 816610"/>
              <a:gd name="T24" fmla="*/ 461263 w 596900"/>
              <a:gd name="T25" fmla="*/ 712156 h 816610"/>
              <a:gd name="T26" fmla="*/ 453852 w 596900"/>
              <a:gd name="T27" fmla="*/ 710561 h 816610"/>
              <a:gd name="T28" fmla="*/ 517886 w 596900"/>
              <a:gd name="T29" fmla="*/ 737235 h 816610"/>
              <a:gd name="T30" fmla="*/ 559053 w 596900"/>
              <a:gd name="T31" fmla="*/ 794070 h 816610"/>
              <a:gd name="T32" fmla="*/ 571927 w 596900"/>
              <a:gd name="T33" fmla="*/ 784827 h 816610"/>
              <a:gd name="T34" fmla="*/ 555497 w 596900"/>
              <a:gd name="T35" fmla="*/ 784827 h 816610"/>
              <a:gd name="T36" fmla="*/ 552339 w 596900"/>
              <a:gd name="T37" fmla="*/ 752497 h 816610"/>
              <a:gd name="T38" fmla="*/ 517886 w 596900"/>
              <a:gd name="T39" fmla="*/ 737235 h 816610"/>
              <a:gd name="T40" fmla="*/ 559688 w 596900"/>
              <a:gd name="T41" fmla="*/ 632774 h 816610"/>
              <a:gd name="T42" fmla="*/ 552493 w 596900"/>
              <a:gd name="T43" fmla="*/ 634986 h 816610"/>
              <a:gd name="T44" fmla="*/ 546893 w 596900"/>
              <a:gd name="T45" fmla="*/ 639642 h 816610"/>
              <a:gd name="T46" fmla="*/ 543436 w 596900"/>
              <a:gd name="T47" fmla="*/ 646056 h 816610"/>
              <a:gd name="T48" fmla="*/ 542670 w 596900"/>
              <a:gd name="T49" fmla="*/ 653537 h 816610"/>
              <a:gd name="T50" fmla="*/ 548671 w 596900"/>
              <a:gd name="T51" fmla="*/ 714953 h 816610"/>
              <a:gd name="T52" fmla="*/ 589914 w 596900"/>
              <a:gd name="T53" fmla="*/ 771913 h 816610"/>
              <a:gd name="T54" fmla="*/ 559053 w 596900"/>
              <a:gd name="T55" fmla="*/ 794070 h 816610"/>
              <a:gd name="T56" fmla="*/ 594613 w 596900"/>
              <a:gd name="T57" fmla="*/ 794070 h 816610"/>
              <a:gd name="T58" fmla="*/ 580516 w 596900"/>
              <a:gd name="T59" fmla="*/ 649865 h 816610"/>
              <a:gd name="T60" fmla="*/ 578316 w 596900"/>
              <a:gd name="T61" fmla="*/ 642673 h 816610"/>
              <a:gd name="T62" fmla="*/ 573674 w 596900"/>
              <a:gd name="T63" fmla="*/ 637047 h 816610"/>
              <a:gd name="T64" fmla="*/ 567247 w 596900"/>
              <a:gd name="T65" fmla="*/ 633557 h 816610"/>
              <a:gd name="T66" fmla="*/ 559688 w 596900"/>
              <a:gd name="T67" fmla="*/ 632774 h 816610"/>
              <a:gd name="T68" fmla="*/ 552339 w 596900"/>
              <a:gd name="T69" fmla="*/ 752497 h 816610"/>
              <a:gd name="T70" fmla="*/ 555497 w 596900"/>
              <a:gd name="T71" fmla="*/ 784827 h 816610"/>
              <a:gd name="T72" fmla="*/ 582167 w 596900"/>
              <a:gd name="T73" fmla="*/ 765710 h 816610"/>
              <a:gd name="T74" fmla="*/ 552339 w 596900"/>
              <a:gd name="T75" fmla="*/ 752497 h 816610"/>
              <a:gd name="T76" fmla="*/ 548671 w 596900"/>
              <a:gd name="T77" fmla="*/ 714953 h 816610"/>
              <a:gd name="T78" fmla="*/ 552339 w 596900"/>
              <a:gd name="T79" fmla="*/ 752497 h 816610"/>
              <a:gd name="T80" fmla="*/ 582167 w 596900"/>
              <a:gd name="T81" fmla="*/ 765710 h 816610"/>
              <a:gd name="T82" fmla="*/ 555497 w 596900"/>
              <a:gd name="T83" fmla="*/ 784827 h 816610"/>
              <a:gd name="T84" fmla="*/ 571927 w 596900"/>
              <a:gd name="T85" fmla="*/ 784827 h 816610"/>
              <a:gd name="T86" fmla="*/ 589914 w 596900"/>
              <a:gd name="T87" fmla="*/ 771913 h 816610"/>
              <a:gd name="T88" fmla="*/ 548671 w 596900"/>
              <a:gd name="T89" fmla="*/ 714953 h 816610"/>
              <a:gd name="T90" fmla="*/ 30987 w 596900"/>
              <a:gd name="T91" fmla="*/ 0 h 816610"/>
              <a:gd name="T92" fmla="*/ 0 w 596900"/>
              <a:gd name="T93" fmla="*/ 22283 h 816610"/>
              <a:gd name="T94" fmla="*/ 517886 w 596900"/>
              <a:gd name="T95" fmla="*/ 737235 h 816610"/>
              <a:gd name="T96" fmla="*/ 552339 w 596900"/>
              <a:gd name="T97" fmla="*/ 752497 h 816610"/>
              <a:gd name="T98" fmla="*/ 548671 w 596900"/>
              <a:gd name="T99" fmla="*/ 714953 h 816610"/>
              <a:gd name="T100" fmla="*/ 30987 w 596900"/>
              <a:gd name="T101" fmla="*/ 0 h 8166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6900"/>
              <a:gd name="T154" fmla="*/ 0 h 816610"/>
              <a:gd name="T155" fmla="*/ 596900 w 596900"/>
              <a:gd name="T156" fmla="*/ 816610 h 81661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6900" h="816610">
                <a:moveTo>
                  <a:pt x="453852" y="712775"/>
                </a:moveTo>
                <a:lnTo>
                  <a:pt x="446643" y="714057"/>
                </a:lnTo>
                <a:lnTo>
                  <a:pt x="440457" y="717911"/>
                </a:lnTo>
                <a:lnTo>
                  <a:pt x="436117" y="724026"/>
                </a:lnTo>
                <a:lnTo>
                  <a:pt x="434447" y="731438"/>
                </a:lnTo>
                <a:lnTo>
                  <a:pt x="435705" y="738647"/>
                </a:lnTo>
                <a:lnTo>
                  <a:pt x="439582" y="744833"/>
                </a:lnTo>
                <a:lnTo>
                  <a:pt x="445769" y="749173"/>
                </a:lnTo>
                <a:lnTo>
                  <a:pt x="596518" y="816102"/>
                </a:lnTo>
                <a:lnTo>
                  <a:pt x="594613" y="796544"/>
                </a:lnTo>
                <a:lnTo>
                  <a:pt x="559053" y="796544"/>
                </a:lnTo>
                <a:lnTo>
                  <a:pt x="517886" y="739533"/>
                </a:lnTo>
                <a:lnTo>
                  <a:pt x="461263" y="714375"/>
                </a:lnTo>
                <a:lnTo>
                  <a:pt x="453852" y="712775"/>
                </a:lnTo>
                <a:close/>
              </a:path>
              <a:path w="596900" h="816610">
                <a:moveTo>
                  <a:pt x="517886" y="739533"/>
                </a:moveTo>
                <a:lnTo>
                  <a:pt x="559053" y="796544"/>
                </a:lnTo>
                <a:lnTo>
                  <a:pt x="571927" y="787273"/>
                </a:lnTo>
                <a:lnTo>
                  <a:pt x="555497" y="787273"/>
                </a:lnTo>
                <a:lnTo>
                  <a:pt x="552339" y="754842"/>
                </a:lnTo>
                <a:lnTo>
                  <a:pt x="517886" y="739533"/>
                </a:lnTo>
                <a:close/>
              </a:path>
              <a:path w="596900" h="816610">
                <a:moveTo>
                  <a:pt x="559688" y="634746"/>
                </a:moveTo>
                <a:lnTo>
                  <a:pt x="552493" y="636964"/>
                </a:lnTo>
                <a:lnTo>
                  <a:pt x="546893" y="641635"/>
                </a:lnTo>
                <a:lnTo>
                  <a:pt x="543436" y="648069"/>
                </a:lnTo>
                <a:lnTo>
                  <a:pt x="542670" y="655574"/>
                </a:lnTo>
                <a:lnTo>
                  <a:pt x="548671" y="717181"/>
                </a:lnTo>
                <a:lnTo>
                  <a:pt x="589914" y="774319"/>
                </a:lnTo>
                <a:lnTo>
                  <a:pt x="559053" y="796544"/>
                </a:lnTo>
                <a:lnTo>
                  <a:pt x="594613" y="796544"/>
                </a:lnTo>
                <a:lnTo>
                  <a:pt x="580516" y="651890"/>
                </a:lnTo>
                <a:lnTo>
                  <a:pt x="578316" y="644675"/>
                </a:lnTo>
                <a:lnTo>
                  <a:pt x="573674" y="639032"/>
                </a:lnTo>
                <a:lnTo>
                  <a:pt x="567247" y="635531"/>
                </a:lnTo>
                <a:lnTo>
                  <a:pt x="559688" y="634746"/>
                </a:lnTo>
                <a:close/>
              </a:path>
              <a:path w="596900" h="816610">
                <a:moveTo>
                  <a:pt x="552339" y="754842"/>
                </a:moveTo>
                <a:lnTo>
                  <a:pt x="555497" y="787273"/>
                </a:lnTo>
                <a:lnTo>
                  <a:pt x="582167" y="768096"/>
                </a:lnTo>
                <a:lnTo>
                  <a:pt x="552339" y="754842"/>
                </a:lnTo>
                <a:close/>
              </a:path>
              <a:path w="596900" h="816610">
                <a:moveTo>
                  <a:pt x="548671" y="717181"/>
                </a:moveTo>
                <a:lnTo>
                  <a:pt x="552339" y="754842"/>
                </a:lnTo>
                <a:lnTo>
                  <a:pt x="582167" y="768096"/>
                </a:lnTo>
                <a:lnTo>
                  <a:pt x="555497" y="787273"/>
                </a:lnTo>
                <a:lnTo>
                  <a:pt x="571927" y="787273"/>
                </a:lnTo>
                <a:lnTo>
                  <a:pt x="589914" y="774319"/>
                </a:lnTo>
                <a:lnTo>
                  <a:pt x="548671" y="717181"/>
                </a:lnTo>
                <a:close/>
              </a:path>
              <a:path w="596900" h="816610">
                <a:moveTo>
                  <a:pt x="30987" y="0"/>
                </a:moveTo>
                <a:lnTo>
                  <a:pt x="0" y="22351"/>
                </a:lnTo>
                <a:lnTo>
                  <a:pt x="517886" y="739533"/>
                </a:lnTo>
                <a:lnTo>
                  <a:pt x="552339" y="754842"/>
                </a:lnTo>
                <a:lnTo>
                  <a:pt x="548671" y="717181"/>
                </a:lnTo>
                <a:lnTo>
                  <a:pt x="30987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9" name="object 30"/>
          <p:cNvSpPr>
            <a:spLocks/>
          </p:cNvSpPr>
          <p:nvPr/>
        </p:nvSpPr>
        <p:spPr bwMode="auto">
          <a:xfrm>
            <a:off x="4524375" y="2854325"/>
            <a:ext cx="171450" cy="792163"/>
          </a:xfrm>
          <a:custGeom>
            <a:avLst/>
            <a:gdLst>
              <a:gd name="T0" fmla="*/ 16446 w 171450"/>
              <a:gd name="T1" fmla="*/ 620242 h 792479"/>
              <a:gd name="T2" fmla="*/ 9251 w 171450"/>
              <a:gd name="T3" fmla="*/ 622703 h 792479"/>
              <a:gd name="T4" fmla="*/ 3643 w 171450"/>
              <a:gd name="T5" fmla="*/ 627745 h 792479"/>
              <a:gd name="T6" fmla="*/ 488 w 171450"/>
              <a:gd name="T7" fmla="*/ 634321 h 792479"/>
              <a:gd name="T8" fmla="*/ 0 w 171450"/>
              <a:gd name="T9" fmla="*/ 641586 h 792479"/>
              <a:gd name="T10" fmla="*/ 2393 w 171450"/>
              <a:gd name="T11" fmla="*/ 648696 h 792479"/>
              <a:gd name="T12" fmla="*/ 85578 w 171450"/>
              <a:gd name="T13" fmla="*/ 790962 h 792479"/>
              <a:gd name="T14" fmla="*/ 107671 w 171450"/>
              <a:gd name="T15" fmla="*/ 753177 h 792479"/>
              <a:gd name="T16" fmla="*/ 66528 w 171450"/>
              <a:gd name="T17" fmla="*/ 753177 h 792479"/>
              <a:gd name="T18" fmla="*/ 66528 w 171450"/>
              <a:gd name="T19" fmla="*/ 682805 h 792479"/>
              <a:gd name="T20" fmla="*/ 35413 w 171450"/>
              <a:gd name="T21" fmla="*/ 629551 h 792479"/>
              <a:gd name="T22" fmla="*/ 30360 w 171450"/>
              <a:gd name="T23" fmla="*/ 623879 h 792479"/>
              <a:gd name="T24" fmla="*/ 23760 w 171450"/>
              <a:gd name="T25" fmla="*/ 620704 h 792479"/>
              <a:gd name="T26" fmla="*/ 16446 w 171450"/>
              <a:gd name="T27" fmla="*/ 620242 h 792479"/>
              <a:gd name="T28" fmla="*/ 66528 w 171450"/>
              <a:gd name="T29" fmla="*/ 682805 h 792479"/>
              <a:gd name="T30" fmla="*/ 66528 w 171450"/>
              <a:gd name="T31" fmla="*/ 753177 h 792479"/>
              <a:gd name="T32" fmla="*/ 104628 w 171450"/>
              <a:gd name="T33" fmla="*/ 753177 h 792479"/>
              <a:gd name="T34" fmla="*/ 104628 w 171450"/>
              <a:gd name="T35" fmla="*/ 743667 h 792479"/>
              <a:gd name="T36" fmla="*/ 69068 w 171450"/>
              <a:gd name="T37" fmla="*/ 743667 h 792479"/>
              <a:gd name="T38" fmla="*/ 85578 w 171450"/>
              <a:gd name="T39" fmla="*/ 715410 h 792479"/>
              <a:gd name="T40" fmla="*/ 66528 w 171450"/>
              <a:gd name="T41" fmla="*/ 682805 h 792479"/>
              <a:gd name="T42" fmla="*/ 154709 w 171450"/>
              <a:gd name="T43" fmla="*/ 620242 h 792479"/>
              <a:gd name="T44" fmla="*/ 147395 w 171450"/>
              <a:gd name="T45" fmla="*/ 620704 h 792479"/>
              <a:gd name="T46" fmla="*/ 140795 w 171450"/>
              <a:gd name="T47" fmla="*/ 623879 h 792479"/>
              <a:gd name="T48" fmla="*/ 135743 w 171450"/>
              <a:gd name="T49" fmla="*/ 629551 h 792479"/>
              <a:gd name="T50" fmla="*/ 104628 w 171450"/>
              <a:gd name="T51" fmla="*/ 682805 h 792479"/>
              <a:gd name="T52" fmla="*/ 104628 w 171450"/>
              <a:gd name="T53" fmla="*/ 753177 h 792479"/>
              <a:gd name="T54" fmla="*/ 107671 w 171450"/>
              <a:gd name="T55" fmla="*/ 753177 h 792479"/>
              <a:gd name="T56" fmla="*/ 168763 w 171450"/>
              <a:gd name="T57" fmla="*/ 648696 h 792479"/>
              <a:gd name="T58" fmla="*/ 171156 w 171450"/>
              <a:gd name="T59" fmla="*/ 641586 h 792479"/>
              <a:gd name="T60" fmla="*/ 170668 w 171450"/>
              <a:gd name="T61" fmla="*/ 634321 h 792479"/>
              <a:gd name="T62" fmla="*/ 167512 w 171450"/>
              <a:gd name="T63" fmla="*/ 627745 h 792479"/>
              <a:gd name="T64" fmla="*/ 161905 w 171450"/>
              <a:gd name="T65" fmla="*/ 622703 h 792479"/>
              <a:gd name="T66" fmla="*/ 154709 w 171450"/>
              <a:gd name="T67" fmla="*/ 620242 h 792479"/>
              <a:gd name="T68" fmla="*/ 85578 w 171450"/>
              <a:gd name="T69" fmla="*/ 715410 h 792479"/>
              <a:gd name="T70" fmla="*/ 69068 w 171450"/>
              <a:gd name="T71" fmla="*/ 743667 h 792479"/>
              <a:gd name="T72" fmla="*/ 102088 w 171450"/>
              <a:gd name="T73" fmla="*/ 743667 h 792479"/>
              <a:gd name="T74" fmla="*/ 85578 w 171450"/>
              <a:gd name="T75" fmla="*/ 715410 h 792479"/>
              <a:gd name="T76" fmla="*/ 104628 w 171450"/>
              <a:gd name="T77" fmla="*/ 682805 h 792479"/>
              <a:gd name="T78" fmla="*/ 85578 w 171450"/>
              <a:gd name="T79" fmla="*/ 715410 h 792479"/>
              <a:gd name="T80" fmla="*/ 102088 w 171450"/>
              <a:gd name="T81" fmla="*/ 743667 h 792479"/>
              <a:gd name="T82" fmla="*/ 104628 w 171450"/>
              <a:gd name="T83" fmla="*/ 743667 h 792479"/>
              <a:gd name="T84" fmla="*/ 104628 w 171450"/>
              <a:gd name="T85" fmla="*/ 682805 h 792479"/>
              <a:gd name="T86" fmla="*/ 104628 w 171450"/>
              <a:gd name="T87" fmla="*/ 0 h 792479"/>
              <a:gd name="T88" fmla="*/ 66528 w 171450"/>
              <a:gd name="T89" fmla="*/ 0 h 792479"/>
              <a:gd name="T90" fmla="*/ 66528 w 171450"/>
              <a:gd name="T91" fmla="*/ 682805 h 792479"/>
              <a:gd name="T92" fmla="*/ 85578 w 171450"/>
              <a:gd name="T93" fmla="*/ 715410 h 792479"/>
              <a:gd name="T94" fmla="*/ 104628 w 171450"/>
              <a:gd name="T95" fmla="*/ 682805 h 792479"/>
              <a:gd name="T96" fmla="*/ 104628 w 171450"/>
              <a:gd name="T97" fmla="*/ 0 h 7924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1450"/>
              <a:gd name="T148" fmla="*/ 0 h 792479"/>
              <a:gd name="T149" fmla="*/ 171450 w 171450"/>
              <a:gd name="T150" fmla="*/ 792479 h 79247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1450" h="792479">
                <a:moveTo>
                  <a:pt x="16446" y="621232"/>
                </a:moveTo>
                <a:lnTo>
                  <a:pt x="9251" y="623697"/>
                </a:lnTo>
                <a:lnTo>
                  <a:pt x="3643" y="628747"/>
                </a:lnTo>
                <a:lnTo>
                  <a:pt x="488" y="635333"/>
                </a:lnTo>
                <a:lnTo>
                  <a:pt x="0" y="642610"/>
                </a:lnTo>
                <a:lnTo>
                  <a:pt x="2393" y="649732"/>
                </a:lnTo>
                <a:lnTo>
                  <a:pt x="85578" y="792226"/>
                </a:lnTo>
                <a:lnTo>
                  <a:pt x="107671" y="754380"/>
                </a:lnTo>
                <a:lnTo>
                  <a:pt x="66528" y="754380"/>
                </a:lnTo>
                <a:lnTo>
                  <a:pt x="66528" y="683895"/>
                </a:lnTo>
                <a:lnTo>
                  <a:pt x="35413" y="630555"/>
                </a:lnTo>
                <a:lnTo>
                  <a:pt x="30360" y="624875"/>
                </a:lnTo>
                <a:lnTo>
                  <a:pt x="23760" y="621696"/>
                </a:lnTo>
                <a:lnTo>
                  <a:pt x="16446" y="621232"/>
                </a:lnTo>
                <a:close/>
              </a:path>
              <a:path w="171450" h="792479">
                <a:moveTo>
                  <a:pt x="66528" y="683895"/>
                </a:moveTo>
                <a:lnTo>
                  <a:pt x="66528" y="754380"/>
                </a:lnTo>
                <a:lnTo>
                  <a:pt x="104628" y="754380"/>
                </a:lnTo>
                <a:lnTo>
                  <a:pt x="104628" y="744855"/>
                </a:lnTo>
                <a:lnTo>
                  <a:pt x="69068" y="744855"/>
                </a:lnTo>
                <a:lnTo>
                  <a:pt x="85578" y="716552"/>
                </a:lnTo>
                <a:lnTo>
                  <a:pt x="66528" y="683895"/>
                </a:lnTo>
                <a:close/>
              </a:path>
              <a:path w="171450" h="792479">
                <a:moveTo>
                  <a:pt x="154709" y="621232"/>
                </a:moveTo>
                <a:lnTo>
                  <a:pt x="147395" y="621696"/>
                </a:lnTo>
                <a:lnTo>
                  <a:pt x="140795" y="624875"/>
                </a:lnTo>
                <a:lnTo>
                  <a:pt x="135743" y="630555"/>
                </a:lnTo>
                <a:lnTo>
                  <a:pt x="104628" y="683895"/>
                </a:lnTo>
                <a:lnTo>
                  <a:pt x="104628" y="754380"/>
                </a:lnTo>
                <a:lnTo>
                  <a:pt x="107671" y="754380"/>
                </a:lnTo>
                <a:lnTo>
                  <a:pt x="168763" y="649732"/>
                </a:lnTo>
                <a:lnTo>
                  <a:pt x="171156" y="642610"/>
                </a:lnTo>
                <a:lnTo>
                  <a:pt x="170668" y="635333"/>
                </a:lnTo>
                <a:lnTo>
                  <a:pt x="167512" y="628747"/>
                </a:lnTo>
                <a:lnTo>
                  <a:pt x="161905" y="623697"/>
                </a:lnTo>
                <a:lnTo>
                  <a:pt x="154709" y="621232"/>
                </a:lnTo>
                <a:close/>
              </a:path>
              <a:path w="171450" h="792479">
                <a:moveTo>
                  <a:pt x="85578" y="716552"/>
                </a:moveTo>
                <a:lnTo>
                  <a:pt x="69068" y="744855"/>
                </a:lnTo>
                <a:lnTo>
                  <a:pt x="102088" y="744855"/>
                </a:lnTo>
                <a:lnTo>
                  <a:pt x="85578" y="716552"/>
                </a:lnTo>
                <a:close/>
              </a:path>
              <a:path w="171450" h="792479">
                <a:moveTo>
                  <a:pt x="104628" y="683895"/>
                </a:moveTo>
                <a:lnTo>
                  <a:pt x="85578" y="716552"/>
                </a:lnTo>
                <a:lnTo>
                  <a:pt x="102088" y="744855"/>
                </a:lnTo>
                <a:lnTo>
                  <a:pt x="104628" y="744855"/>
                </a:lnTo>
                <a:lnTo>
                  <a:pt x="104628" y="683895"/>
                </a:lnTo>
                <a:close/>
              </a:path>
              <a:path w="171450" h="792479">
                <a:moveTo>
                  <a:pt x="104628" y="0"/>
                </a:moveTo>
                <a:lnTo>
                  <a:pt x="66528" y="0"/>
                </a:lnTo>
                <a:lnTo>
                  <a:pt x="66528" y="683895"/>
                </a:lnTo>
                <a:lnTo>
                  <a:pt x="85578" y="716552"/>
                </a:lnTo>
                <a:lnTo>
                  <a:pt x="104628" y="683895"/>
                </a:lnTo>
                <a:lnTo>
                  <a:pt x="104628" y="0"/>
                </a:lnTo>
                <a:close/>
              </a:path>
            </a:pathLst>
          </a:custGeom>
          <a:solidFill>
            <a:srgbClr val="2027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0" name="Picture 31" descr="?l=map&amp;ll=4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3886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0" y="51816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object 5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827088" y="765175"/>
            <a:ext cx="7440612" cy="5191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83133" rtlCol="0"/>
          <a:lstStyle/>
          <a:p>
            <a:pPr marL="7766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ОСНОВЫ 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СОСТАВЛЕНИЯ</a:t>
            </a:r>
            <a:r>
              <a:rPr sz="3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271" name="object 8"/>
          <p:cNvSpPr>
            <a:spLocks noChangeArrowheads="1"/>
          </p:cNvSpPr>
          <p:nvPr/>
        </p:nvSpPr>
        <p:spPr bwMode="auto">
          <a:xfrm>
            <a:off x="3235325" y="1252538"/>
            <a:ext cx="2527300" cy="5191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925" y="5462588"/>
            <a:ext cx="5437188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867410" algn="l"/>
                <a:tab pos="2353945" algn="l"/>
                <a:tab pos="3131185" algn="l"/>
                <a:tab pos="4431665" algn="l"/>
                <a:tab pos="4830445" algn="l"/>
              </a:tabLst>
              <a:defRPr/>
            </a:pPr>
            <a:r>
              <a:rPr sz="1600" spc="-20" dirty="0">
                <a:latin typeface="Times New Roman"/>
                <a:cs typeface="Times New Roman"/>
              </a:rPr>
              <a:t>Бюджет</a:t>
            </a:r>
            <a:r>
              <a:rPr sz="1600" spc="-20">
                <a:latin typeface="Times New Roman"/>
                <a:cs typeface="Times New Roman"/>
              </a:rPr>
              <a:t>	</a:t>
            </a:r>
            <a:r>
              <a:rPr lang="ru-RU" sz="1600" spc="-15" dirty="0">
                <a:latin typeface="Times New Roman"/>
                <a:cs typeface="Times New Roman"/>
              </a:rPr>
              <a:t> сельского поселения 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Times New Roman"/>
                <a:cs typeface="Times New Roman"/>
              </a:rPr>
              <a:t>составляется	</a:t>
            </a:r>
            <a:r>
              <a:rPr sz="1600" spc="-5" dirty="0">
                <a:latin typeface="Times New Roman"/>
                <a:cs typeface="Times New Roman"/>
              </a:rPr>
              <a:t>на	</a:t>
            </a:r>
            <a:r>
              <a:rPr sz="1600" dirty="0">
                <a:latin typeface="Times New Roman"/>
                <a:cs typeface="Times New Roman"/>
              </a:rPr>
              <a:t>основе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8925" y="5462588"/>
            <a:ext cx="1955800" cy="255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966469" algn="l"/>
              </a:tabLst>
              <a:defRPr/>
            </a:pPr>
            <a:r>
              <a:rPr sz="1600" spc="-5" dirty="0">
                <a:latin typeface="Times New Roman"/>
                <a:cs typeface="Times New Roman"/>
              </a:rPr>
              <a:t>прогноза	</a:t>
            </a:r>
            <a:r>
              <a:rPr sz="1600" dirty="0">
                <a:latin typeface="Times New Roman"/>
                <a:cs typeface="Times New Roman"/>
              </a:rPr>
              <a:t>социально-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274" name="object 11"/>
          <p:cNvSpPr txBox="1">
            <a:spLocks noChangeArrowheads="1"/>
          </p:cNvSpPr>
          <p:nvPr/>
        </p:nvSpPr>
        <p:spPr bwMode="auto">
          <a:xfrm>
            <a:off x="619125" y="5719763"/>
            <a:ext cx="79771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экономического развития в целях финансового обеспечения расходных обязательств  муниципального образования поселок Уршельский (сельское поселение) и утверждается сроком на три года –  очередной финансовый год и на плановый период.</a:t>
            </a:r>
          </a:p>
        </p:txBody>
      </p:sp>
      <p:sp>
        <p:nvSpPr>
          <p:cNvPr id="11275" name="object 12"/>
          <p:cNvSpPr>
            <a:spLocks noChangeArrowheads="1"/>
          </p:cNvSpPr>
          <p:nvPr/>
        </p:nvSpPr>
        <p:spPr bwMode="auto">
          <a:xfrm>
            <a:off x="3244850" y="2776538"/>
            <a:ext cx="2381250" cy="790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object 13"/>
          <p:cNvSpPr txBox="1">
            <a:spLocks noChangeArrowheads="1"/>
          </p:cNvSpPr>
          <p:nvPr/>
        </p:nvSpPr>
        <p:spPr bwMode="auto">
          <a:xfrm>
            <a:off x="3419475" y="2667000"/>
            <a:ext cx="2033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1588"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Составление проекта  бюджета муниципального образования поселок Уршельский (сельское поселение) основывается на:</a:t>
            </a:r>
          </a:p>
        </p:txBody>
      </p:sp>
      <p:sp>
        <p:nvSpPr>
          <p:cNvPr id="11277" name="object 14"/>
          <p:cNvSpPr txBox="1">
            <a:spLocks noChangeArrowheads="1"/>
          </p:cNvSpPr>
          <p:nvPr/>
        </p:nvSpPr>
        <p:spPr bwMode="auto">
          <a:xfrm>
            <a:off x="3133725" y="852488"/>
            <a:ext cx="26447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marL="88900"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Бюджетном Послании Президента  Российской Федерации</a:t>
            </a:r>
          </a:p>
        </p:txBody>
      </p:sp>
      <p:sp>
        <p:nvSpPr>
          <p:cNvPr id="11278" name="object 15"/>
          <p:cNvSpPr txBox="1">
            <a:spLocks noChangeArrowheads="1"/>
          </p:cNvSpPr>
          <p:nvPr/>
        </p:nvSpPr>
        <p:spPr bwMode="auto">
          <a:xfrm>
            <a:off x="6667500" y="2749550"/>
            <a:ext cx="19494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1588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Прогнозе социально-  экономического развития  района</a:t>
            </a:r>
          </a:p>
          <a:p>
            <a:pPr marL="12700" indent="1588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11279" name="object 16"/>
          <p:cNvSpPr txBox="1">
            <a:spLocks noChangeArrowheads="1"/>
          </p:cNvSpPr>
          <p:nvPr/>
        </p:nvSpPr>
        <p:spPr bwMode="auto">
          <a:xfrm>
            <a:off x="463550" y="2822575"/>
            <a:ext cx="18970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Основных направлениях  бюджетной и налоговой  политики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76600" y="4724400"/>
            <a:ext cx="2251075" cy="212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Times New Roman"/>
                <a:cs typeface="Times New Roman"/>
              </a:rPr>
              <a:t>Муниципальных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281" name="object 18"/>
          <p:cNvSpPr>
            <a:spLocks noChangeArrowheads="1"/>
          </p:cNvSpPr>
          <p:nvPr/>
        </p:nvSpPr>
        <p:spPr bwMode="auto">
          <a:xfrm>
            <a:off x="381000" y="1143000"/>
            <a:ext cx="2257425" cy="13970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2" name="object 19"/>
          <p:cNvSpPr>
            <a:spLocks/>
          </p:cNvSpPr>
          <p:nvPr/>
        </p:nvSpPr>
        <p:spPr bwMode="auto">
          <a:xfrm>
            <a:off x="363538" y="1120775"/>
            <a:ext cx="2270125" cy="1408113"/>
          </a:xfrm>
          <a:custGeom>
            <a:avLst/>
            <a:gdLst>
              <a:gd name="T0" fmla="*/ 0 w 2269490"/>
              <a:gd name="T1" fmla="*/ 1406908 h 1408430"/>
              <a:gd name="T2" fmla="*/ 2271773 w 2269490"/>
              <a:gd name="T3" fmla="*/ 1406908 h 1408430"/>
              <a:gd name="T4" fmla="*/ 2271773 w 2269490"/>
              <a:gd name="T5" fmla="*/ 0 h 1408430"/>
              <a:gd name="T6" fmla="*/ 0 w 2269490"/>
              <a:gd name="T7" fmla="*/ 0 h 1408430"/>
              <a:gd name="T8" fmla="*/ 0 w 2269490"/>
              <a:gd name="T9" fmla="*/ 1406908 h 14084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9490"/>
              <a:gd name="T16" fmla="*/ 0 h 1408430"/>
              <a:gd name="T17" fmla="*/ 2269490 w 2269490"/>
              <a:gd name="T18" fmla="*/ 1408430 h 14084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9490" h="1408430">
                <a:moveTo>
                  <a:pt x="0" y="1408176"/>
                </a:moveTo>
                <a:lnTo>
                  <a:pt x="2269236" y="1408176"/>
                </a:lnTo>
                <a:lnTo>
                  <a:pt x="2269236" y="0"/>
                </a:lnTo>
                <a:lnTo>
                  <a:pt x="0" y="0"/>
                </a:lnTo>
                <a:lnTo>
                  <a:pt x="0" y="1408176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3" name="object 20"/>
          <p:cNvSpPr>
            <a:spLocks noChangeArrowheads="1"/>
          </p:cNvSpPr>
          <p:nvPr/>
        </p:nvSpPr>
        <p:spPr bwMode="auto">
          <a:xfrm>
            <a:off x="6443663" y="1125538"/>
            <a:ext cx="2292350" cy="13620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4" name="object 21"/>
          <p:cNvSpPr>
            <a:spLocks/>
          </p:cNvSpPr>
          <p:nvPr/>
        </p:nvSpPr>
        <p:spPr bwMode="auto">
          <a:xfrm>
            <a:off x="6437313" y="1120775"/>
            <a:ext cx="2305050" cy="1373188"/>
          </a:xfrm>
          <a:custGeom>
            <a:avLst/>
            <a:gdLst>
              <a:gd name="T0" fmla="*/ 0 w 2304415"/>
              <a:gd name="T1" fmla="*/ 1371856 h 1373505"/>
              <a:gd name="T2" fmla="*/ 2306830 w 2304415"/>
              <a:gd name="T3" fmla="*/ 1371856 h 1373505"/>
              <a:gd name="T4" fmla="*/ 2306830 w 2304415"/>
              <a:gd name="T5" fmla="*/ 0 h 1373505"/>
              <a:gd name="T6" fmla="*/ 0 w 2304415"/>
              <a:gd name="T7" fmla="*/ 0 h 1373505"/>
              <a:gd name="T8" fmla="*/ 0 w 2304415"/>
              <a:gd name="T9" fmla="*/ 1371856 h 1373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415"/>
              <a:gd name="T16" fmla="*/ 0 h 1373505"/>
              <a:gd name="T17" fmla="*/ 2304415 w 2304415"/>
              <a:gd name="T18" fmla="*/ 1373505 h 13735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415" h="1373505">
                <a:moveTo>
                  <a:pt x="0" y="1373124"/>
                </a:moveTo>
                <a:lnTo>
                  <a:pt x="2304287" y="1373124"/>
                </a:lnTo>
                <a:lnTo>
                  <a:pt x="2304287" y="0"/>
                </a:lnTo>
                <a:lnTo>
                  <a:pt x="0" y="0"/>
                </a:lnTo>
                <a:lnTo>
                  <a:pt x="0" y="1373124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5" name="object 22"/>
          <p:cNvSpPr>
            <a:spLocks/>
          </p:cNvSpPr>
          <p:nvPr/>
        </p:nvSpPr>
        <p:spPr bwMode="auto">
          <a:xfrm>
            <a:off x="5651500" y="3122613"/>
            <a:ext cx="504825" cy="485775"/>
          </a:xfrm>
          <a:custGeom>
            <a:avLst/>
            <a:gdLst>
              <a:gd name="T0" fmla="*/ 260261 w 506095"/>
              <a:gd name="T1" fmla="*/ 0 h 486410"/>
              <a:gd name="T2" fmla="*/ 260261 w 506095"/>
              <a:gd name="T3" fmla="*/ 120905 h 486410"/>
              <a:gd name="T4" fmla="*/ 0 w 506095"/>
              <a:gd name="T5" fmla="*/ 120905 h 486410"/>
              <a:gd name="T6" fmla="*/ 0 w 506095"/>
              <a:gd name="T7" fmla="*/ 362716 h 486410"/>
              <a:gd name="T8" fmla="*/ 260261 w 506095"/>
              <a:gd name="T9" fmla="*/ 362716 h 486410"/>
              <a:gd name="T10" fmla="*/ 260261 w 506095"/>
              <a:gd name="T11" fmla="*/ 483622 h 486410"/>
              <a:gd name="T12" fmla="*/ 500909 w 506095"/>
              <a:gd name="T13" fmla="*/ 241810 h 486410"/>
              <a:gd name="T14" fmla="*/ 260261 w 506095"/>
              <a:gd name="T15" fmla="*/ 0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6095"/>
              <a:gd name="T25" fmla="*/ 0 h 486410"/>
              <a:gd name="T26" fmla="*/ 506095 w 506095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6095" h="486410">
                <a:moveTo>
                  <a:pt x="262890" y="0"/>
                </a:moveTo>
                <a:lnTo>
                  <a:pt x="262890" y="121538"/>
                </a:lnTo>
                <a:lnTo>
                  <a:pt x="0" y="121538"/>
                </a:lnTo>
                <a:lnTo>
                  <a:pt x="0" y="364616"/>
                </a:lnTo>
                <a:lnTo>
                  <a:pt x="262890" y="364616"/>
                </a:lnTo>
                <a:lnTo>
                  <a:pt x="262890" y="486156"/>
                </a:lnTo>
                <a:lnTo>
                  <a:pt x="505968" y="243077"/>
                </a:lnTo>
                <a:lnTo>
                  <a:pt x="262890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6" name="object 23"/>
          <p:cNvSpPr>
            <a:spLocks/>
          </p:cNvSpPr>
          <p:nvPr/>
        </p:nvSpPr>
        <p:spPr bwMode="auto">
          <a:xfrm>
            <a:off x="5651500" y="3122613"/>
            <a:ext cx="504825" cy="485775"/>
          </a:xfrm>
          <a:custGeom>
            <a:avLst/>
            <a:gdLst>
              <a:gd name="T0" fmla="*/ 0 w 506095"/>
              <a:gd name="T1" fmla="*/ 120905 h 486410"/>
              <a:gd name="T2" fmla="*/ 260261 w 506095"/>
              <a:gd name="T3" fmla="*/ 120905 h 486410"/>
              <a:gd name="T4" fmla="*/ 260261 w 506095"/>
              <a:gd name="T5" fmla="*/ 0 h 486410"/>
              <a:gd name="T6" fmla="*/ 500909 w 506095"/>
              <a:gd name="T7" fmla="*/ 241810 h 486410"/>
              <a:gd name="T8" fmla="*/ 260261 w 506095"/>
              <a:gd name="T9" fmla="*/ 483622 h 486410"/>
              <a:gd name="T10" fmla="*/ 260261 w 506095"/>
              <a:gd name="T11" fmla="*/ 362716 h 486410"/>
              <a:gd name="T12" fmla="*/ 0 w 506095"/>
              <a:gd name="T13" fmla="*/ 362716 h 486410"/>
              <a:gd name="T14" fmla="*/ 0 w 506095"/>
              <a:gd name="T15" fmla="*/ 120905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6095"/>
              <a:gd name="T25" fmla="*/ 0 h 486410"/>
              <a:gd name="T26" fmla="*/ 506095 w 506095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6095" h="486410">
                <a:moveTo>
                  <a:pt x="0" y="121538"/>
                </a:moveTo>
                <a:lnTo>
                  <a:pt x="262890" y="121538"/>
                </a:lnTo>
                <a:lnTo>
                  <a:pt x="262890" y="0"/>
                </a:lnTo>
                <a:lnTo>
                  <a:pt x="505968" y="243077"/>
                </a:lnTo>
                <a:lnTo>
                  <a:pt x="262890" y="486156"/>
                </a:lnTo>
                <a:lnTo>
                  <a:pt x="262890" y="364616"/>
                </a:lnTo>
                <a:lnTo>
                  <a:pt x="0" y="364616"/>
                </a:lnTo>
                <a:lnTo>
                  <a:pt x="0" y="121538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7" name="object 24"/>
          <p:cNvSpPr>
            <a:spLocks/>
          </p:cNvSpPr>
          <p:nvPr/>
        </p:nvSpPr>
        <p:spPr bwMode="auto">
          <a:xfrm>
            <a:off x="2779713" y="3122613"/>
            <a:ext cx="488950" cy="485775"/>
          </a:xfrm>
          <a:custGeom>
            <a:avLst/>
            <a:gdLst>
              <a:gd name="T0" fmla="*/ 241820 w 489585"/>
              <a:gd name="T1" fmla="*/ 0 h 486410"/>
              <a:gd name="T2" fmla="*/ 0 w 489585"/>
              <a:gd name="T3" fmla="*/ 241810 h 486410"/>
              <a:gd name="T4" fmla="*/ 241820 w 489585"/>
              <a:gd name="T5" fmla="*/ 483622 h 486410"/>
              <a:gd name="T6" fmla="*/ 241820 w 489585"/>
              <a:gd name="T7" fmla="*/ 362716 h 486410"/>
              <a:gd name="T8" fmla="*/ 486669 w 489585"/>
              <a:gd name="T9" fmla="*/ 362716 h 486410"/>
              <a:gd name="T10" fmla="*/ 486669 w 489585"/>
              <a:gd name="T11" fmla="*/ 120905 h 486410"/>
              <a:gd name="T12" fmla="*/ 241820 w 489585"/>
              <a:gd name="T13" fmla="*/ 120905 h 486410"/>
              <a:gd name="T14" fmla="*/ 241820 w 489585"/>
              <a:gd name="T15" fmla="*/ 0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585"/>
              <a:gd name="T25" fmla="*/ 0 h 486410"/>
              <a:gd name="T26" fmla="*/ 489585 w 489585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585" h="486410">
                <a:moveTo>
                  <a:pt x="243078" y="0"/>
                </a:moveTo>
                <a:lnTo>
                  <a:pt x="0" y="243077"/>
                </a:lnTo>
                <a:lnTo>
                  <a:pt x="243078" y="486156"/>
                </a:lnTo>
                <a:lnTo>
                  <a:pt x="243078" y="364616"/>
                </a:lnTo>
                <a:lnTo>
                  <a:pt x="489203" y="364616"/>
                </a:lnTo>
                <a:lnTo>
                  <a:pt x="489203" y="121538"/>
                </a:lnTo>
                <a:lnTo>
                  <a:pt x="243078" y="121538"/>
                </a:lnTo>
                <a:lnTo>
                  <a:pt x="243078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8" name="object 25"/>
          <p:cNvSpPr>
            <a:spLocks/>
          </p:cNvSpPr>
          <p:nvPr/>
        </p:nvSpPr>
        <p:spPr bwMode="auto">
          <a:xfrm>
            <a:off x="2779713" y="3122613"/>
            <a:ext cx="488950" cy="485775"/>
          </a:xfrm>
          <a:custGeom>
            <a:avLst/>
            <a:gdLst>
              <a:gd name="T0" fmla="*/ 0 w 489585"/>
              <a:gd name="T1" fmla="*/ 241810 h 486410"/>
              <a:gd name="T2" fmla="*/ 241820 w 489585"/>
              <a:gd name="T3" fmla="*/ 0 h 486410"/>
              <a:gd name="T4" fmla="*/ 241820 w 489585"/>
              <a:gd name="T5" fmla="*/ 120905 h 486410"/>
              <a:gd name="T6" fmla="*/ 486669 w 489585"/>
              <a:gd name="T7" fmla="*/ 120905 h 486410"/>
              <a:gd name="T8" fmla="*/ 486669 w 489585"/>
              <a:gd name="T9" fmla="*/ 362716 h 486410"/>
              <a:gd name="T10" fmla="*/ 241820 w 489585"/>
              <a:gd name="T11" fmla="*/ 362716 h 486410"/>
              <a:gd name="T12" fmla="*/ 241820 w 489585"/>
              <a:gd name="T13" fmla="*/ 483622 h 486410"/>
              <a:gd name="T14" fmla="*/ 0 w 489585"/>
              <a:gd name="T15" fmla="*/ 241810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585"/>
              <a:gd name="T25" fmla="*/ 0 h 486410"/>
              <a:gd name="T26" fmla="*/ 489585 w 489585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585" h="486410">
                <a:moveTo>
                  <a:pt x="0" y="243077"/>
                </a:moveTo>
                <a:lnTo>
                  <a:pt x="243078" y="0"/>
                </a:lnTo>
                <a:lnTo>
                  <a:pt x="243078" y="121538"/>
                </a:lnTo>
                <a:lnTo>
                  <a:pt x="489203" y="121538"/>
                </a:lnTo>
                <a:lnTo>
                  <a:pt x="489203" y="364616"/>
                </a:lnTo>
                <a:lnTo>
                  <a:pt x="243078" y="364616"/>
                </a:lnTo>
                <a:lnTo>
                  <a:pt x="243078" y="486156"/>
                </a:lnTo>
                <a:lnTo>
                  <a:pt x="0" y="243077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9" name="object 26"/>
          <p:cNvSpPr>
            <a:spLocks/>
          </p:cNvSpPr>
          <p:nvPr/>
        </p:nvSpPr>
        <p:spPr bwMode="auto">
          <a:xfrm>
            <a:off x="4164013" y="2157413"/>
            <a:ext cx="484187" cy="439737"/>
          </a:xfrm>
          <a:custGeom>
            <a:avLst/>
            <a:gdLst>
              <a:gd name="T0" fmla="*/ 360630 w 485139"/>
              <a:gd name="T1" fmla="*/ 220091 h 439419"/>
              <a:gd name="T2" fmla="*/ 120210 w 485139"/>
              <a:gd name="T3" fmla="*/ 220091 h 439419"/>
              <a:gd name="T4" fmla="*/ 120210 w 485139"/>
              <a:gd name="T5" fmla="*/ 440184 h 439419"/>
              <a:gd name="T6" fmla="*/ 360630 w 485139"/>
              <a:gd name="T7" fmla="*/ 440184 h 439419"/>
              <a:gd name="T8" fmla="*/ 360630 w 485139"/>
              <a:gd name="T9" fmla="*/ 220091 h 439419"/>
              <a:gd name="T10" fmla="*/ 240418 w 485139"/>
              <a:gd name="T11" fmla="*/ 0 h 439419"/>
              <a:gd name="T12" fmla="*/ 0 w 485139"/>
              <a:gd name="T13" fmla="*/ 220091 h 439419"/>
              <a:gd name="T14" fmla="*/ 480840 w 485139"/>
              <a:gd name="T15" fmla="*/ 220091 h 439419"/>
              <a:gd name="T16" fmla="*/ 240418 w 485139"/>
              <a:gd name="T17" fmla="*/ 0 h 4394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5139"/>
              <a:gd name="T28" fmla="*/ 0 h 439419"/>
              <a:gd name="T29" fmla="*/ 485139 w 485139"/>
              <a:gd name="T30" fmla="*/ 439419 h 4394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5139" h="439419">
                <a:moveTo>
                  <a:pt x="363474" y="219455"/>
                </a:moveTo>
                <a:lnTo>
                  <a:pt x="121158" y="219455"/>
                </a:lnTo>
                <a:lnTo>
                  <a:pt x="121158" y="438912"/>
                </a:lnTo>
                <a:lnTo>
                  <a:pt x="363474" y="438912"/>
                </a:lnTo>
                <a:lnTo>
                  <a:pt x="363474" y="219455"/>
                </a:lnTo>
                <a:close/>
              </a:path>
              <a:path w="485139" h="439419">
                <a:moveTo>
                  <a:pt x="242316" y="0"/>
                </a:moveTo>
                <a:lnTo>
                  <a:pt x="0" y="219455"/>
                </a:lnTo>
                <a:lnTo>
                  <a:pt x="484632" y="219455"/>
                </a:lnTo>
                <a:lnTo>
                  <a:pt x="242316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0" name="object 27"/>
          <p:cNvSpPr>
            <a:spLocks/>
          </p:cNvSpPr>
          <p:nvPr/>
        </p:nvSpPr>
        <p:spPr bwMode="auto">
          <a:xfrm>
            <a:off x="4164013" y="2157413"/>
            <a:ext cx="484187" cy="439737"/>
          </a:xfrm>
          <a:custGeom>
            <a:avLst/>
            <a:gdLst>
              <a:gd name="T0" fmla="*/ 0 w 485139"/>
              <a:gd name="T1" fmla="*/ 220091 h 439419"/>
              <a:gd name="T2" fmla="*/ 240418 w 485139"/>
              <a:gd name="T3" fmla="*/ 0 h 439419"/>
              <a:gd name="T4" fmla="*/ 480840 w 485139"/>
              <a:gd name="T5" fmla="*/ 220091 h 439419"/>
              <a:gd name="T6" fmla="*/ 360630 w 485139"/>
              <a:gd name="T7" fmla="*/ 220091 h 439419"/>
              <a:gd name="T8" fmla="*/ 360630 w 485139"/>
              <a:gd name="T9" fmla="*/ 440184 h 439419"/>
              <a:gd name="T10" fmla="*/ 120210 w 485139"/>
              <a:gd name="T11" fmla="*/ 440184 h 439419"/>
              <a:gd name="T12" fmla="*/ 120210 w 485139"/>
              <a:gd name="T13" fmla="*/ 220091 h 439419"/>
              <a:gd name="T14" fmla="*/ 0 w 485139"/>
              <a:gd name="T15" fmla="*/ 220091 h 4394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5139"/>
              <a:gd name="T25" fmla="*/ 0 h 439419"/>
              <a:gd name="T26" fmla="*/ 485139 w 485139"/>
              <a:gd name="T27" fmla="*/ 439419 h 4394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5139" h="439419">
                <a:moveTo>
                  <a:pt x="0" y="219455"/>
                </a:moveTo>
                <a:lnTo>
                  <a:pt x="242316" y="0"/>
                </a:lnTo>
                <a:lnTo>
                  <a:pt x="484632" y="219455"/>
                </a:lnTo>
                <a:lnTo>
                  <a:pt x="363474" y="219455"/>
                </a:lnTo>
                <a:lnTo>
                  <a:pt x="363474" y="438912"/>
                </a:lnTo>
                <a:lnTo>
                  <a:pt x="121158" y="438912"/>
                </a:lnTo>
                <a:lnTo>
                  <a:pt x="121158" y="219455"/>
                </a:lnTo>
                <a:lnTo>
                  <a:pt x="0" y="219455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1" name="object 28"/>
          <p:cNvSpPr>
            <a:spLocks/>
          </p:cNvSpPr>
          <p:nvPr/>
        </p:nvSpPr>
        <p:spPr bwMode="auto">
          <a:xfrm>
            <a:off x="4191000" y="4267200"/>
            <a:ext cx="484188" cy="420688"/>
          </a:xfrm>
          <a:custGeom>
            <a:avLst/>
            <a:gdLst>
              <a:gd name="T0" fmla="*/ 486931 w 483235"/>
              <a:gd name="T1" fmla="*/ 209680 h 421004"/>
              <a:gd name="T2" fmla="*/ 0 w 483235"/>
              <a:gd name="T3" fmla="*/ 209680 h 421004"/>
              <a:gd name="T4" fmla="*/ 243463 w 483235"/>
              <a:gd name="T5" fmla="*/ 419363 h 421004"/>
              <a:gd name="T6" fmla="*/ 486931 w 483235"/>
              <a:gd name="T7" fmla="*/ 209680 h 421004"/>
              <a:gd name="T8" fmla="*/ 365197 w 483235"/>
              <a:gd name="T9" fmla="*/ 0 h 421004"/>
              <a:gd name="T10" fmla="*/ 121732 w 483235"/>
              <a:gd name="T11" fmla="*/ 0 h 421004"/>
              <a:gd name="T12" fmla="*/ 121732 w 483235"/>
              <a:gd name="T13" fmla="*/ 209680 h 421004"/>
              <a:gd name="T14" fmla="*/ 365197 w 483235"/>
              <a:gd name="T15" fmla="*/ 209680 h 421004"/>
              <a:gd name="T16" fmla="*/ 365197 w 483235"/>
              <a:gd name="T17" fmla="*/ 0 h 4210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3235"/>
              <a:gd name="T28" fmla="*/ 0 h 421004"/>
              <a:gd name="T29" fmla="*/ 483235 w 483235"/>
              <a:gd name="T30" fmla="*/ 421004 h 4210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3235" h="421004">
                <a:moveTo>
                  <a:pt x="483108" y="210312"/>
                </a:moveTo>
                <a:lnTo>
                  <a:pt x="0" y="210312"/>
                </a:lnTo>
                <a:lnTo>
                  <a:pt x="241553" y="420624"/>
                </a:lnTo>
                <a:lnTo>
                  <a:pt x="483108" y="210312"/>
                </a:lnTo>
                <a:close/>
              </a:path>
              <a:path w="483235" h="421004">
                <a:moveTo>
                  <a:pt x="362330" y="0"/>
                </a:moveTo>
                <a:lnTo>
                  <a:pt x="120776" y="0"/>
                </a:lnTo>
                <a:lnTo>
                  <a:pt x="120776" y="210312"/>
                </a:lnTo>
                <a:lnTo>
                  <a:pt x="362330" y="210312"/>
                </a:lnTo>
                <a:lnTo>
                  <a:pt x="362330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2" name="object 29"/>
          <p:cNvSpPr>
            <a:spLocks/>
          </p:cNvSpPr>
          <p:nvPr/>
        </p:nvSpPr>
        <p:spPr bwMode="auto">
          <a:xfrm>
            <a:off x="4191000" y="4267200"/>
            <a:ext cx="484188" cy="420688"/>
          </a:xfrm>
          <a:custGeom>
            <a:avLst/>
            <a:gdLst>
              <a:gd name="T0" fmla="*/ 0 w 483235"/>
              <a:gd name="T1" fmla="*/ 209680 h 421004"/>
              <a:gd name="T2" fmla="*/ 121732 w 483235"/>
              <a:gd name="T3" fmla="*/ 209680 h 421004"/>
              <a:gd name="T4" fmla="*/ 121732 w 483235"/>
              <a:gd name="T5" fmla="*/ 0 h 421004"/>
              <a:gd name="T6" fmla="*/ 365197 w 483235"/>
              <a:gd name="T7" fmla="*/ 0 h 421004"/>
              <a:gd name="T8" fmla="*/ 365197 w 483235"/>
              <a:gd name="T9" fmla="*/ 209680 h 421004"/>
              <a:gd name="T10" fmla="*/ 486931 w 483235"/>
              <a:gd name="T11" fmla="*/ 209680 h 421004"/>
              <a:gd name="T12" fmla="*/ 243463 w 483235"/>
              <a:gd name="T13" fmla="*/ 419363 h 421004"/>
              <a:gd name="T14" fmla="*/ 0 w 483235"/>
              <a:gd name="T15" fmla="*/ 209680 h 4210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235"/>
              <a:gd name="T25" fmla="*/ 0 h 421004"/>
              <a:gd name="T26" fmla="*/ 483235 w 483235"/>
              <a:gd name="T27" fmla="*/ 421004 h 4210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235" h="421004">
                <a:moveTo>
                  <a:pt x="0" y="210312"/>
                </a:moveTo>
                <a:lnTo>
                  <a:pt x="120776" y="210312"/>
                </a:lnTo>
                <a:lnTo>
                  <a:pt x="120776" y="0"/>
                </a:lnTo>
                <a:lnTo>
                  <a:pt x="362330" y="0"/>
                </a:lnTo>
                <a:lnTo>
                  <a:pt x="362330" y="210312"/>
                </a:lnTo>
                <a:lnTo>
                  <a:pt x="483108" y="210312"/>
                </a:lnTo>
                <a:lnTo>
                  <a:pt x="241553" y="420624"/>
                </a:lnTo>
                <a:lnTo>
                  <a:pt x="0" y="210312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3" name="object 30"/>
          <p:cNvSpPr>
            <a:spLocks noChangeArrowheads="1"/>
          </p:cNvSpPr>
          <p:nvPr/>
        </p:nvSpPr>
        <p:spPr bwMode="auto">
          <a:xfrm>
            <a:off x="6443663" y="3949700"/>
            <a:ext cx="2292350" cy="13589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4" name="object 31"/>
          <p:cNvSpPr>
            <a:spLocks/>
          </p:cNvSpPr>
          <p:nvPr/>
        </p:nvSpPr>
        <p:spPr bwMode="auto">
          <a:xfrm>
            <a:off x="6438900" y="3944938"/>
            <a:ext cx="2301875" cy="1368425"/>
          </a:xfrm>
          <a:custGeom>
            <a:avLst/>
            <a:gdLst>
              <a:gd name="T0" fmla="*/ 0 w 2301240"/>
              <a:gd name="T1" fmla="*/ 1372117 h 1367154"/>
              <a:gd name="T2" fmla="*/ 2303778 w 2301240"/>
              <a:gd name="T3" fmla="*/ 1372117 h 1367154"/>
              <a:gd name="T4" fmla="*/ 2303778 w 2301240"/>
              <a:gd name="T5" fmla="*/ 0 h 1367154"/>
              <a:gd name="T6" fmla="*/ 0 w 2301240"/>
              <a:gd name="T7" fmla="*/ 0 h 1367154"/>
              <a:gd name="T8" fmla="*/ 0 w 2301240"/>
              <a:gd name="T9" fmla="*/ 1372117 h 1367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1240"/>
              <a:gd name="T16" fmla="*/ 0 h 1367154"/>
              <a:gd name="T17" fmla="*/ 2301240 w 2301240"/>
              <a:gd name="T18" fmla="*/ 1367154 h 1367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240" h="1367154">
                <a:moveTo>
                  <a:pt x="0" y="1367027"/>
                </a:moveTo>
                <a:lnTo>
                  <a:pt x="2301240" y="1367027"/>
                </a:lnTo>
                <a:lnTo>
                  <a:pt x="2301240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5" name="object 32"/>
          <p:cNvSpPr>
            <a:spLocks noChangeArrowheads="1"/>
          </p:cNvSpPr>
          <p:nvPr/>
        </p:nvSpPr>
        <p:spPr bwMode="auto">
          <a:xfrm>
            <a:off x="381000" y="3962400"/>
            <a:ext cx="2209800" cy="13477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6" name="object 33"/>
          <p:cNvSpPr>
            <a:spLocks/>
          </p:cNvSpPr>
          <p:nvPr/>
        </p:nvSpPr>
        <p:spPr bwMode="auto">
          <a:xfrm>
            <a:off x="412750" y="3956050"/>
            <a:ext cx="2219325" cy="1357313"/>
          </a:xfrm>
          <a:custGeom>
            <a:avLst/>
            <a:gdLst>
              <a:gd name="T0" fmla="*/ 0 w 2219325"/>
              <a:gd name="T1" fmla="*/ 1360176 h 1356360"/>
              <a:gd name="T2" fmla="*/ 2218945 w 2219325"/>
              <a:gd name="T3" fmla="*/ 1360176 h 1356360"/>
              <a:gd name="T4" fmla="*/ 2218945 w 2219325"/>
              <a:gd name="T5" fmla="*/ 0 h 1356360"/>
              <a:gd name="T6" fmla="*/ 0 w 2219325"/>
              <a:gd name="T7" fmla="*/ 0 h 1356360"/>
              <a:gd name="T8" fmla="*/ 0 w 2219325"/>
              <a:gd name="T9" fmla="*/ 1360176 h 1356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9325"/>
              <a:gd name="T16" fmla="*/ 0 h 1356360"/>
              <a:gd name="T17" fmla="*/ 2219325 w 2219325"/>
              <a:gd name="T18" fmla="*/ 1356360 h 1356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9325" h="1356360">
                <a:moveTo>
                  <a:pt x="0" y="1356360"/>
                </a:moveTo>
                <a:lnTo>
                  <a:pt x="2218944" y="1356360"/>
                </a:lnTo>
                <a:lnTo>
                  <a:pt x="2218944" y="0"/>
                </a:lnTo>
                <a:lnTo>
                  <a:pt x="0" y="0"/>
                </a:lnTo>
                <a:lnTo>
                  <a:pt x="0" y="1356360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1297" name="Picture 37" descr="e2ece224da07f0e44ddbbafffff33e7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7338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object 6"/>
          <p:cNvSpPr>
            <a:spLocks noChangeArrowheads="1"/>
          </p:cNvSpPr>
          <p:nvPr/>
        </p:nvSpPr>
        <p:spPr bwMode="auto">
          <a:xfrm>
            <a:off x="3175" y="2228850"/>
            <a:ext cx="9139238" cy="46275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1852613" y="895350"/>
            <a:ext cx="5518150" cy="552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 tIns="284860" rtlCol="0"/>
          <a:lstStyle/>
          <a:p>
            <a:pPr marL="181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БЮДЖЕТНЫЙ</a:t>
            </a:r>
            <a:r>
              <a:rPr sz="3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ПРОЦЕСС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2296" name="object 9"/>
          <p:cNvSpPr txBox="1">
            <a:spLocks noChangeArrowheads="1"/>
          </p:cNvSpPr>
          <p:nvPr/>
        </p:nvSpPr>
        <p:spPr bwMode="auto">
          <a:xfrm>
            <a:off x="630238" y="1103313"/>
            <a:ext cx="8315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indent="-1588" algn="ctr"/>
            <a:r>
              <a:rPr lang="ru-RU">
                <a:latin typeface="Times New Roman" pitchFamily="18" charset="0"/>
                <a:cs typeface="Times New Roman" pitchFamily="18" charset="0"/>
              </a:rPr>
              <a:t>Представляет собой деятельность по составлению проекта бюджета, его  рассмотрению, утверждению, исполнению, составлению отчета об исполнении и его  утверждению</a:t>
            </a:r>
          </a:p>
        </p:txBody>
      </p:sp>
      <p:sp>
        <p:nvSpPr>
          <p:cNvPr id="12297" name="object 10"/>
          <p:cNvSpPr>
            <a:spLocks/>
          </p:cNvSpPr>
          <p:nvPr/>
        </p:nvSpPr>
        <p:spPr bwMode="auto">
          <a:xfrm>
            <a:off x="4516438" y="3127375"/>
            <a:ext cx="3582987" cy="295275"/>
          </a:xfrm>
          <a:custGeom>
            <a:avLst/>
            <a:gdLst>
              <a:gd name="T0" fmla="*/ 0 w 3582670"/>
              <a:gd name="T1" fmla="*/ 0 h 295275"/>
              <a:gd name="T2" fmla="*/ 0 w 3582670"/>
              <a:gd name="T3" fmla="*/ 147319 h 295275"/>
              <a:gd name="T4" fmla="*/ 3583933 w 3582670"/>
              <a:gd name="T5" fmla="*/ 147319 h 295275"/>
              <a:gd name="T6" fmla="*/ 3583933 w 3582670"/>
              <a:gd name="T7" fmla="*/ 294766 h 295275"/>
              <a:gd name="T8" fmla="*/ 0 60000 65536"/>
              <a:gd name="T9" fmla="*/ 0 60000 65536"/>
              <a:gd name="T10" fmla="*/ 0 60000 65536"/>
              <a:gd name="T11" fmla="*/ 0 60000 65536"/>
              <a:gd name="T12" fmla="*/ 0 w 3582670"/>
              <a:gd name="T13" fmla="*/ 0 h 295275"/>
              <a:gd name="T14" fmla="*/ 3582670 w 3582670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2670" h="295275">
                <a:moveTo>
                  <a:pt x="0" y="0"/>
                </a:moveTo>
                <a:lnTo>
                  <a:pt x="0" y="147319"/>
                </a:lnTo>
                <a:lnTo>
                  <a:pt x="3582669" y="147319"/>
                </a:lnTo>
                <a:lnTo>
                  <a:pt x="3582669" y="294766"/>
                </a:lnTo>
              </a:path>
            </a:pathLst>
          </a:custGeom>
          <a:noFill/>
          <a:ln w="15240">
            <a:solidFill>
              <a:srgbClr val="3B51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8" name="object 11"/>
          <p:cNvSpPr>
            <a:spLocks/>
          </p:cNvSpPr>
          <p:nvPr/>
        </p:nvSpPr>
        <p:spPr bwMode="auto">
          <a:xfrm>
            <a:off x="4516438" y="3127375"/>
            <a:ext cx="1792287" cy="295275"/>
          </a:xfrm>
          <a:custGeom>
            <a:avLst/>
            <a:gdLst>
              <a:gd name="T0" fmla="*/ 0 w 1791335"/>
              <a:gd name="T1" fmla="*/ 0 h 295275"/>
              <a:gd name="T2" fmla="*/ 0 w 1791335"/>
              <a:gd name="T3" fmla="*/ 147319 h 295275"/>
              <a:gd name="T4" fmla="*/ 1795147 w 1791335"/>
              <a:gd name="T5" fmla="*/ 147319 h 295275"/>
              <a:gd name="T6" fmla="*/ 1795147 w 1791335"/>
              <a:gd name="T7" fmla="*/ 294766 h 295275"/>
              <a:gd name="T8" fmla="*/ 0 60000 65536"/>
              <a:gd name="T9" fmla="*/ 0 60000 65536"/>
              <a:gd name="T10" fmla="*/ 0 60000 65536"/>
              <a:gd name="T11" fmla="*/ 0 60000 65536"/>
              <a:gd name="T12" fmla="*/ 0 w 1791335"/>
              <a:gd name="T13" fmla="*/ 0 h 295275"/>
              <a:gd name="T14" fmla="*/ 1791335 w 1791335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1335" h="295275">
                <a:moveTo>
                  <a:pt x="0" y="0"/>
                </a:moveTo>
                <a:lnTo>
                  <a:pt x="0" y="147319"/>
                </a:lnTo>
                <a:lnTo>
                  <a:pt x="1791335" y="147319"/>
                </a:lnTo>
                <a:lnTo>
                  <a:pt x="1791335" y="294766"/>
                </a:lnTo>
              </a:path>
            </a:pathLst>
          </a:custGeom>
          <a:noFill/>
          <a:ln w="15240">
            <a:solidFill>
              <a:srgbClr val="3B51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9" name="object 12"/>
          <p:cNvSpPr>
            <a:spLocks/>
          </p:cNvSpPr>
          <p:nvPr/>
        </p:nvSpPr>
        <p:spPr bwMode="auto">
          <a:xfrm>
            <a:off x="4516438" y="3127375"/>
            <a:ext cx="0" cy="295275"/>
          </a:xfrm>
          <a:custGeom>
            <a:avLst/>
            <a:gdLst>
              <a:gd name="T0" fmla="*/ 0 h 295275"/>
              <a:gd name="T1" fmla="*/ 294766 h 295275"/>
              <a:gd name="T2" fmla="*/ 0 60000 65536"/>
              <a:gd name="T3" fmla="*/ 0 60000 65536"/>
              <a:gd name="T4" fmla="*/ 0 h 295275"/>
              <a:gd name="T5" fmla="*/ 295275 h 2952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275">
                <a:moveTo>
                  <a:pt x="0" y="0"/>
                </a:moveTo>
                <a:lnTo>
                  <a:pt x="0" y="294766"/>
                </a:lnTo>
              </a:path>
            </a:pathLst>
          </a:custGeom>
          <a:noFill/>
          <a:ln w="15240">
            <a:solidFill>
              <a:srgbClr val="3B51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0" name="object 13"/>
          <p:cNvSpPr>
            <a:spLocks/>
          </p:cNvSpPr>
          <p:nvPr/>
        </p:nvSpPr>
        <p:spPr bwMode="auto">
          <a:xfrm>
            <a:off x="2725738" y="3127375"/>
            <a:ext cx="1792287" cy="295275"/>
          </a:xfrm>
          <a:custGeom>
            <a:avLst/>
            <a:gdLst>
              <a:gd name="T0" fmla="*/ 1795147 w 1791335"/>
              <a:gd name="T1" fmla="*/ 0 h 295275"/>
              <a:gd name="T2" fmla="*/ 1795147 w 1791335"/>
              <a:gd name="T3" fmla="*/ 147319 h 295275"/>
              <a:gd name="T4" fmla="*/ 0 w 1791335"/>
              <a:gd name="T5" fmla="*/ 147319 h 295275"/>
              <a:gd name="T6" fmla="*/ 0 w 1791335"/>
              <a:gd name="T7" fmla="*/ 294766 h 295275"/>
              <a:gd name="T8" fmla="*/ 0 60000 65536"/>
              <a:gd name="T9" fmla="*/ 0 60000 65536"/>
              <a:gd name="T10" fmla="*/ 0 60000 65536"/>
              <a:gd name="T11" fmla="*/ 0 60000 65536"/>
              <a:gd name="T12" fmla="*/ 0 w 1791335"/>
              <a:gd name="T13" fmla="*/ 0 h 295275"/>
              <a:gd name="T14" fmla="*/ 1791335 w 1791335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1335" h="295275">
                <a:moveTo>
                  <a:pt x="1791335" y="0"/>
                </a:moveTo>
                <a:lnTo>
                  <a:pt x="1791335" y="147319"/>
                </a:lnTo>
                <a:lnTo>
                  <a:pt x="0" y="147319"/>
                </a:lnTo>
                <a:lnTo>
                  <a:pt x="0" y="294766"/>
                </a:lnTo>
              </a:path>
            </a:pathLst>
          </a:custGeom>
          <a:noFill/>
          <a:ln w="15240">
            <a:solidFill>
              <a:srgbClr val="3B51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1" name="object 14"/>
          <p:cNvSpPr>
            <a:spLocks/>
          </p:cNvSpPr>
          <p:nvPr/>
        </p:nvSpPr>
        <p:spPr bwMode="auto">
          <a:xfrm>
            <a:off x="935038" y="3127375"/>
            <a:ext cx="3582987" cy="295275"/>
          </a:xfrm>
          <a:custGeom>
            <a:avLst/>
            <a:gdLst>
              <a:gd name="T0" fmla="*/ 3583933 w 3582670"/>
              <a:gd name="T1" fmla="*/ 0 h 295275"/>
              <a:gd name="T2" fmla="*/ 3583933 w 3582670"/>
              <a:gd name="T3" fmla="*/ 147319 h 295275"/>
              <a:gd name="T4" fmla="*/ 0 w 3582670"/>
              <a:gd name="T5" fmla="*/ 147319 h 295275"/>
              <a:gd name="T6" fmla="*/ 0 w 3582670"/>
              <a:gd name="T7" fmla="*/ 294766 h 295275"/>
              <a:gd name="T8" fmla="*/ 0 60000 65536"/>
              <a:gd name="T9" fmla="*/ 0 60000 65536"/>
              <a:gd name="T10" fmla="*/ 0 60000 65536"/>
              <a:gd name="T11" fmla="*/ 0 60000 65536"/>
              <a:gd name="T12" fmla="*/ 0 w 3582670"/>
              <a:gd name="T13" fmla="*/ 0 h 295275"/>
              <a:gd name="T14" fmla="*/ 3582670 w 3582670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2670" h="295275">
                <a:moveTo>
                  <a:pt x="3582669" y="0"/>
                </a:moveTo>
                <a:lnTo>
                  <a:pt x="3582669" y="147319"/>
                </a:lnTo>
                <a:lnTo>
                  <a:pt x="0" y="147319"/>
                </a:lnTo>
                <a:lnTo>
                  <a:pt x="0" y="294766"/>
                </a:lnTo>
              </a:path>
            </a:pathLst>
          </a:custGeom>
          <a:noFill/>
          <a:ln w="15240">
            <a:solidFill>
              <a:srgbClr val="3B51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2" name="object 15"/>
          <p:cNvSpPr>
            <a:spLocks/>
          </p:cNvSpPr>
          <p:nvPr/>
        </p:nvSpPr>
        <p:spPr bwMode="auto">
          <a:xfrm>
            <a:off x="1839913" y="2728913"/>
            <a:ext cx="5356225" cy="398462"/>
          </a:xfrm>
          <a:custGeom>
            <a:avLst/>
            <a:gdLst>
              <a:gd name="T0" fmla="*/ 0 w 5356859"/>
              <a:gd name="T1" fmla="*/ 399035 h 398144"/>
              <a:gd name="T2" fmla="*/ 5354329 w 5356859"/>
              <a:gd name="T3" fmla="*/ 399035 h 398144"/>
              <a:gd name="T4" fmla="*/ 5354329 w 5356859"/>
              <a:gd name="T5" fmla="*/ 0 h 398144"/>
              <a:gd name="T6" fmla="*/ 0 w 5356859"/>
              <a:gd name="T7" fmla="*/ 0 h 398144"/>
              <a:gd name="T8" fmla="*/ 0 w 5356859"/>
              <a:gd name="T9" fmla="*/ 399035 h 398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6859"/>
              <a:gd name="T16" fmla="*/ 0 h 398144"/>
              <a:gd name="T17" fmla="*/ 5356859 w 5356859"/>
              <a:gd name="T18" fmla="*/ 398144 h 398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6859" h="398144">
                <a:moveTo>
                  <a:pt x="0" y="397763"/>
                </a:moveTo>
                <a:lnTo>
                  <a:pt x="5356859" y="397763"/>
                </a:lnTo>
                <a:lnTo>
                  <a:pt x="5356859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1839913" y="2728913"/>
            <a:ext cx="5356225" cy="398462"/>
          </a:xfrm>
          <a:prstGeom prst="rect">
            <a:avLst/>
          </a:prstGeom>
          <a:solidFill>
            <a:srgbClr val="4E67C7"/>
          </a:solidFill>
        </p:spPr>
        <p:txBody>
          <a:bodyPr lIns="0" tIns="39370" rIns="0" bIns="0">
            <a:spAutoFit/>
          </a:bodyPr>
          <a:lstStyle/>
          <a:p>
            <a:pPr marL="798830" fontAlgn="auto">
              <a:spcBef>
                <a:spcPts val="310"/>
              </a:spcBef>
              <a:spcAft>
                <a:spcPts val="0"/>
              </a:spcAft>
              <a:defRPr/>
            </a:pP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ЭТАПЫ БЮДЖЕТНОГО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304" name="object 17"/>
          <p:cNvSpPr>
            <a:spLocks/>
          </p:cNvSpPr>
          <p:nvPr/>
        </p:nvSpPr>
        <p:spPr bwMode="auto">
          <a:xfrm>
            <a:off x="187325" y="3421063"/>
            <a:ext cx="1497013" cy="1500187"/>
          </a:xfrm>
          <a:custGeom>
            <a:avLst/>
            <a:gdLst>
              <a:gd name="T0" fmla="*/ 0 w 1496695"/>
              <a:gd name="T1" fmla="*/ 1500884 h 1499870"/>
              <a:gd name="T2" fmla="*/ 1497839 w 1496695"/>
              <a:gd name="T3" fmla="*/ 1500884 h 1499870"/>
              <a:gd name="T4" fmla="*/ 1497839 w 1496695"/>
              <a:gd name="T5" fmla="*/ 0 h 1499870"/>
              <a:gd name="T6" fmla="*/ 0 w 1496695"/>
              <a:gd name="T7" fmla="*/ 0 h 1499870"/>
              <a:gd name="T8" fmla="*/ 0 w 1496695"/>
              <a:gd name="T9" fmla="*/ 1500884 h 1499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695"/>
              <a:gd name="T16" fmla="*/ 0 h 1499870"/>
              <a:gd name="T17" fmla="*/ 1496695 w 1496695"/>
              <a:gd name="T18" fmla="*/ 1499870 h 1499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695" h="1499870">
                <a:moveTo>
                  <a:pt x="0" y="1499616"/>
                </a:moveTo>
                <a:lnTo>
                  <a:pt x="1496567" y="1499616"/>
                </a:lnTo>
                <a:lnTo>
                  <a:pt x="1496567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5" name="object 18"/>
          <p:cNvSpPr txBox="1">
            <a:spLocks noChangeArrowheads="1"/>
          </p:cNvSpPr>
          <p:nvPr/>
        </p:nvSpPr>
        <p:spPr bwMode="auto">
          <a:xfrm>
            <a:off x="187325" y="3421063"/>
            <a:ext cx="1497013" cy="1500187"/>
          </a:xfrm>
          <a:prstGeom prst="rect">
            <a:avLst/>
          </a:pr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38"/>
              </a:lnSpc>
              <a:spcBef>
                <a:spcPts val="1250"/>
              </a:spcBef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1. Разработка  проекта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object 19"/>
          <p:cNvSpPr>
            <a:spLocks/>
          </p:cNvSpPr>
          <p:nvPr/>
        </p:nvSpPr>
        <p:spPr bwMode="auto">
          <a:xfrm>
            <a:off x="1978025" y="3421063"/>
            <a:ext cx="1497013" cy="1500187"/>
          </a:xfrm>
          <a:custGeom>
            <a:avLst/>
            <a:gdLst>
              <a:gd name="T0" fmla="*/ 0 w 1496695"/>
              <a:gd name="T1" fmla="*/ 1500884 h 1499870"/>
              <a:gd name="T2" fmla="*/ 1497840 w 1496695"/>
              <a:gd name="T3" fmla="*/ 1500884 h 1499870"/>
              <a:gd name="T4" fmla="*/ 1497840 w 1496695"/>
              <a:gd name="T5" fmla="*/ 0 h 1499870"/>
              <a:gd name="T6" fmla="*/ 0 w 1496695"/>
              <a:gd name="T7" fmla="*/ 0 h 1499870"/>
              <a:gd name="T8" fmla="*/ 0 w 1496695"/>
              <a:gd name="T9" fmla="*/ 1500884 h 1499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695"/>
              <a:gd name="T16" fmla="*/ 0 h 1499870"/>
              <a:gd name="T17" fmla="*/ 1496695 w 1496695"/>
              <a:gd name="T18" fmla="*/ 1499870 h 1499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695" h="1499870">
                <a:moveTo>
                  <a:pt x="0" y="1499616"/>
                </a:moveTo>
                <a:lnTo>
                  <a:pt x="1496568" y="1499616"/>
                </a:lnTo>
                <a:lnTo>
                  <a:pt x="1496568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7" name="object 20"/>
          <p:cNvSpPr txBox="1">
            <a:spLocks noChangeArrowheads="1"/>
          </p:cNvSpPr>
          <p:nvPr/>
        </p:nvSpPr>
        <p:spPr bwMode="auto">
          <a:xfrm>
            <a:off x="1978025" y="3421063"/>
            <a:ext cx="1497013" cy="1500187"/>
          </a:xfrm>
          <a:prstGeom prst="rect">
            <a:avLst/>
          </a:pr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38"/>
              </a:lnSpc>
              <a:spcBef>
                <a:spcPts val="1250"/>
              </a:spcBef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2. Рассмотрение  проекта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8" name="object 21"/>
          <p:cNvSpPr>
            <a:spLocks/>
          </p:cNvSpPr>
          <p:nvPr/>
        </p:nvSpPr>
        <p:spPr bwMode="auto">
          <a:xfrm>
            <a:off x="3768725" y="3421063"/>
            <a:ext cx="1497013" cy="1500187"/>
          </a:xfrm>
          <a:custGeom>
            <a:avLst/>
            <a:gdLst>
              <a:gd name="T0" fmla="*/ 0 w 1496695"/>
              <a:gd name="T1" fmla="*/ 1500884 h 1499870"/>
              <a:gd name="T2" fmla="*/ 1497840 w 1496695"/>
              <a:gd name="T3" fmla="*/ 1500884 h 1499870"/>
              <a:gd name="T4" fmla="*/ 1497840 w 1496695"/>
              <a:gd name="T5" fmla="*/ 0 h 1499870"/>
              <a:gd name="T6" fmla="*/ 0 w 1496695"/>
              <a:gd name="T7" fmla="*/ 0 h 1499870"/>
              <a:gd name="T8" fmla="*/ 0 w 1496695"/>
              <a:gd name="T9" fmla="*/ 1500884 h 1499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695"/>
              <a:gd name="T16" fmla="*/ 0 h 1499870"/>
              <a:gd name="T17" fmla="*/ 1496695 w 1496695"/>
              <a:gd name="T18" fmla="*/ 1499870 h 1499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695" h="1499870">
                <a:moveTo>
                  <a:pt x="0" y="1499616"/>
                </a:moveTo>
                <a:lnTo>
                  <a:pt x="1496568" y="1499616"/>
                </a:lnTo>
                <a:lnTo>
                  <a:pt x="1496568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9" name="object 22"/>
          <p:cNvSpPr txBox="1">
            <a:spLocks noChangeArrowheads="1"/>
          </p:cNvSpPr>
          <p:nvPr/>
        </p:nvSpPr>
        <p:spPr bwMode="auto">
          <a:xfrm>
            <a:off x="3768725" y="3421063"/>
            <a:ext cx="1497013" cy="1500187"/>
          </a:xfrm>
          <a:prstGeom prst="rect">
            <a:avLst/>
          </a:pr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38"/>
              </a:lnSpc>
              <a:spcBef>
                <a:spcPts val="1250"/>
              </a:spcBef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3. Утверждение  проекта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0" name="object 23"/>
          <p:cNvSpPr>
            <a:spLocks/>
          </p:cNvSpPr>
          <p:nvPr/>
        </p:nvSpPr>
        <p:spPr bwMode="auto">
          <a:xfrm>
            <a:off x="5561013" y="3421063"/>
            <a:ext cx="1497012" cy="1500187"/>
          </a:xfrm>
          <a:custGeom>
            <a:avLst/>
            <a:gdLst>
              <a:gd name="T0" fmla="*/ 0 w 1496695"/>
              <a:gd name="T1" fmla="*/ 1500884 h 1499870"/>
              <a:gd name="T2" fmla="*/ 1497836 w 1496695"/>
              <a:gd name="T3" fmla="*/ 1500884 h 1499870"/>
              <a:gd name="T4" fmla="*/ 1497836 w 1496695"/>
              <a:gd name="T5" fmla="*/ 0 h 1499870"/>
              <a:gd name="T6" fmla="*/ 0 w 1496695"/>
              <a:gd name="T7" fmla="*/ 0 h 1499870"/>
              <a:gd name="T8" fmla="*/ 0 w 1496695"/>
              <a:gd name="T9" fmla="*/ 1500884 h 1499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695"/>
              <a:gd name="T16" fmla="*/ 0 h 1499870"/>
              <a:gd name="T17" fmla="*/ 1496695 w 1496695"/>
              <a:gd name="T18" fmla="*/ 1499870 h 1499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695" h="1499870">
                <a:moveTo>
                  <a:pt x="0" y="1499616"/>
                </a:moveTo>
                <a:lnTo>
                  <a:pt x="1496568" y="1499616"/>
                </a:lnTo>
                <a:lnTo>
                  <a:pt x="1496568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1" name="object 24"/>
          <p:cNvSpPr txBox="1">
            <a:spLocks noChangeArrowheads="1"/>
          </p:cNvSpPr>
          <p:nvPr/>
        </p:nvSpPr>
        <p:spPr bwMode="auto">
          <a:xfrm>
            <a:off x="5561013" y="3421063"/>
            <a:ext cx="1497012" cy="1500187"/>
          </a:xfrm>
          <a:prstGeom prst="rect">
            <a:avLst/>
          </a:pr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38"/>
              </a:lnSpc>
              <a:spcBef>
                <a:spcPts val="1250"/>
              </a:spcBef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4. Исполнение  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2" name="object 25"/>
          <p:cNvSpPr>
            <a:spLocks/>
          </p:cNvSpPr>
          <p:nvPr/>
        </p:nvSpPr>
        <p:spPr bwMode="auto">
          <a:xfrm>
            <a:off x="7351713" y="3421063"/>
            <a:ext cx="1497012" cy="1500187"/>
          </a:xfrm>
          <a:custGeom>
            <a:avLst/>
            <a:gdLst>
              <a:gd name="T0" fmla="*/ 0 w 1496695"/>
              <a:gd name="T1" fmla="*/ 1500884 h 1499870"/>
              <a:gd name="T2" fmla="*/ 1497836 w 1496695"/>
              <a:gd name="T3" fmla="*/ 1500884 h 1499870"/>
              <a:gd name="T4" fmla="*/ 1497836 w 1496695"/>
              <a:gd name="T5" fmla="*/ 0 h 1499870"/>
              <a:gd name="T6" fmla="*/ 0 w 1496695"/>
              <a:gd name="T7" fmla="*/ 0 h 1499870"/>
              <a:gd name="T8" fmla="*/ 0 w 1496695"/>
              <a:gd name="T9" fmla="*/ 1500884 h 1499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695"/>
              <a:gd name="T16" fmla="*/ 0 h 1499870"/>
              <a:gd name="T17" fmla="*/ 1496695 w 1496695"/>
              <a:gd name="T18" fmla="*/ 1499870 h 1499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695" h="1499870">
                <a:moveTo>
                  <a:pt x="0" y="1499616"/>
                </a:moveTo>
                <a:lnTo>
                  <a:pt x="1496568" y="1499616"/>
                </a:lnTo>
                <a:lnTo>
                  <a:pt x="1496568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3" name="object 26"/>
          <p:cNvSpPr txBox="1">
            <a:spLocks noChangeArrowheads="1"/>
          </p:cNvSpPr>
          <p:nvPr/>
        </p:nvSpPr>
        <p:spPr bwMode="auto">
          <a:xfrm>
            <a:off x="7351713" y="3421063"/>
            <a:ext cx="1497012" cy="1500187"/>
          </a:xfrm>
          <a:prstGeom prst="rect">
            <a:avLst/>
          </a:pr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5715" rIns="0" bIns="0">
            <a:spAutoFit/>
          </a:bodyPr>
          <a:lstStyle/>
          <a:p>
            <a:pPr>
              <a:spcBef>
                <a:spcPts val="50"/>
              </a:spcBef>
            </a:pPr>
            <a:endParaRPr lang="ru-RU" sz="19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38"/>
              </a:lnSpc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5. Рассмотрение и  утверждение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325"/>
              </a:lnSpc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отчета об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50"/>
              </a:lnSpc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63"/>
              </a:lnSpc>
            </a:pPr>
            <a:r>
              <a:rPr lang="ru-RU" sz="1400">
                <a:solidFill>
                  <a:srgbClr val="202745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4" name="object 27"/>
          <p:cNvSpPr>
            <a:spLocks/>
          </p:cNvSpPr>
          <p:nvPr/>
        </p:nvSpPr>
        <p:spPr bwMode="auto">
          <a:xfrm>
            <a:off x="6264275" y="5229225"/>
            <a:ext cx="1873250" cy="503238"/>
          </a:xfrm>
          <a:custGeom>
            <a:avLst/>
            <a:gdLst>
              <a:gd name="T0" fmla="*/ 0 w 1873250"/>
              <a:gd name="T1" fmla="*/ 504192 h 502920"/>
              <a:gd name="T2" fmla="*/ 1872995 w 1873250"/>
              <a:gd name="T3" fmla="*/ 504192 h 502920"/>
              <a:gd name="T4" fmla="*/ 1872995 w 1873250"/>
              <a:gd name="T5" fmla="*/ 0 h 502920"/>
              <a:gd name="T6" fmla="*/ 0 w 1873250"/>
              <a:gd name="T7" fmla="*/ 0 h 502920"/>
              <a:gd name="T8" fmla="*/ 0 w 1873250"/>
              <a:gd name="T9" fmla="*/ 504192 h 502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250"/>
              <a:gd name="T16" fmla="*/ 0 h 502920"/>
              <a:gd name="T17" fmla="*/ 1873250 w 1873250"/>
              <a:gd name="T18" fmla="*/ 502920 h 502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250" h="502920">
                <a:moveTo>
                  <a:pt x="0" y="502919"/>
                </a:moveTo>
                <a:lnTo>
                  <a:pt x="1872995" y="502919"/>
                </a:lnTo>
                <a:lnTo>
                  <a:pt x="1872995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28"/>
          <p:cNvSpPr txBox="1"/>
          <p:nvPr/>
        </p:nvSpPr>
        <p:spPr>
          <a:xfrm>
            <a:off x="6264275" y="5229225"/>
            <a:ext cx="1873250" cy="503238"/>
          </a:xfrm>
          <a:prstGeom prst="rect">
            <a:avLst/>
          </a:prstGeom>
          <a:solidFill>
            <a:srgbClr val="4E67C7"/>
          </a:solidFill>
        </p:spPr>
        <p:txBody>
          <a:bodyPr lIns="0" tIns="108585" rIns="0" bIns="0">
            <a:spAutoFit/>
          </a:bodyPr>
          <a:lstStyle/>
          <a:p>
            <a:pPr marL="170815" fontAlgn="auto">
              <a:spcBef>
                <a:spcPts val="855"/>
              </a:spcBef>
              <a:spcAft>
                <a:spcPts val="0"/>
              </a:spcAft>
              <a:defRPr/>
            </a:pP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Бюджетный</a:t>
            </a:r>
            <a:r>
              <a:rPr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316" name="object 29"/>
          <p:cNvSpPr>
            <a:spLocks/>
          </p:cNvSpPr>
          <p:nvPr/>
        </p:nvSpPr>
        <p:spPr bwMode="auto">
          <a:xfrm>
            <a:off x="3203575" y="5661025"/>
            <a:ext cx="2592388" cy="358775"/>
          </a:xfrm>
          <a:custGeom>
            <a:avLst/>
            <a:gdLst>
              <a:gd name="T0" fmla="*/ 0 w 2592704"/>
              <a:gd name="T1" fmla="*/ 360689 h 358139"/>
              <a:gd name="T2" fmla="*/ 2591060 w 2592704"/>
              <a:gd name="T3" fmla="*/ 360689 h 358139"/>
              <a:gd name="T4" fmla="*/ 2591060 w 2592704"/>
              <a:gd name="T5" fmla="*/ 0 h 358139"/>
              <a:gd name="T6" fmla="*/ 0 w 2592704"/>
              <a:gd name="T7" fmla="*/ 0 h 358139"/>
              <a:gd name="T8" fmla="*/ 0 w 2592704"/>
              <a:gd name="T9" fmla="*/ 360689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2704"/>
              <a:gd name="T16" fmla="*/ 0 h 358139"/>
              <a:gd name="T17" fmla="*/ 2592704 w 2592704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2704" h="358139">
                <a:moveTo>
                  <a:pt x="0" y="358139"/>
                </a:moveTo>
                <a:lnTo>
                  <a:pt x="2592324" y="358139"/>
                </a:lnTo>
                <a:lnTo>
                  <a:pt x="2592324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30"/>
          <p:cNvSpPr txBox="1"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solidFill>
            <a:srgbClr val="4E67C7"/>
          </a:solidFill>
        </p:spPr>
        <p:txBody>
          <a:bodyPr lIns="0" tIns="34925" rIns="0" bIns="0">
            <a:spAutoFit/>
          </a:bodyPr>
          <a:lstStyle/>
          <a:p>
            <a:pPr marL="343535" fontAlgn="auto">
              <a:spcBef>
                <a:spcPts val="275"/>
              </a:spcBef>
              <a:spcAft>
                <a:spcPts val="0"/>
              </a:spcAft>
              <a:defRPr/>
            </a:pP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Бюджетный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318" name="object 31"/>
          <p:cNvSpPr>
            <a:spLocks/>
          </p:cNvSpPr>
          <p:nvPr/>
        </p:nvSpPr>
        <p:spPr bwMode="auto">
          <a:xfrm>
            <a:off x="196850" y="5583238"/>
            <a:ext cx="111125" cy="511175"/>
          </a:xfrm>
          <a:custGeom>
            <a:avLst/>
            <a:gdLst>
              <a:gd name="T0" fmla="*/ 54509 w 111760"/>
              <a:gd name="T1" fmla="*/ 39276 h 511175"/>
              <a:gd name="T2" fmla="*/ 44825 w 111760"/>
              <a:gd name="T3" fmla="*/ 56260 h 511175"/>
              <a:gd name="T4" fmla="*/ 44825 w 111760"/>
              <a:gd name="T5" fmla="*/ 511174 h 511175"/>
              <a:gd name="T6" fmla="*/ 64191 w 111760"/>
              <a:gd name="T7" fmla="*/ 511174 h 511175"/>
              <a:gd name="T8" fmla="*/ 64191 w 111760"/>
              <a:gd name="T9" fmla="*/ 56260 h 511175"/>
              <a:gd name="T10" fmla="*/ 54509 w 111760"/>
              <a:gd name="T11" fmla="*/ 39276 h 511175"/>
              <a:gd name="T12" fmla="*/ 54509 w 111760"/>
              <a:gd name="T13" fmla="*/ 0 h 511175"/>
              <a:gd name="T14" fmla="*/ 0 w 111760"/>
              <a:gd name="T15" fmla="*/ 95542 h 511175"/>
              <a:gd name="T16" fmla="*/ 1564 w 111760"/>
              <a:gd name="T17" fmla="*/ 101612 h 511175"/>
              <a:gd name="T18" fmla="*/ 10799 w 111760"/>
              <a:gd name="T19" fmla="*/ 107124 h 511175"/>
              <a:gd name="T20" fmla="*/ 16733 w 111760"/>
              <a:gd name="T21" fmla="*/ 105537 h 511175"/>
              <a:gd name="T22" fmla="*/ 44825 w 111760"/>
              <a:gd name="T23" fmla="*/ 56260 h 511175"/>
              <a:gd name="T24" fmla="*/ 44825 w 111760"/>
              <a:gd name="T25" fmla="*/ 19608 h 511175"/>
              <a:gd name="T26" fmla="*/ 65696 w 111760"/>
              <a:gd name="T27" fmla="*/ 19608 h 511175"/>
              <a:gd name="T28" fmla="*/ 54509 w 111760"/>
              <a:gd name="T29" fmla="*/ 0 h 511175"/>
              <a:gd name="T30" fmla="*/ 65696 w 111760"/>
              <a:gd name="T31" fmla="*/ 19608 h 511175"/>
              <a:gd name="T32" fmla="*/ 64191 w 111760"/>
              <a:gd name="T33" fmla="*/ 19608 h 511175"/>
              <a:gd name="T34" fmla="*/ 64191 w 111760"/>
              <a:gd name="T35" fmla="*/ 56260 h 511175"/>
              <a:gd name="T36" fmla="*/ 92285 w 111760"/>
              <a:gd name="T37" fmla="*/ 105537 h 511175"/>
              <a:gd name="T38" fmla="*/ 98218 w 111760"/>
              <a:gd name="T39" fmla="*/ 107124 h 511175"/>
              <a:gd name="T40" fmla="*/ 107453 w 111760"/>
              <a:gd name="T41" fmla="*/ 101612 h 511175"/>
              <a:gd name="T42" fmla="*/ 109017 w 111760"/>
              <a:gd name="T43" fmla="*/ 95542 h 511175"/>
              <a:gd name="T44" fmla="*/ 65696 w 111760"/>
              <a:gd name="T45" fmla="*/ 19608 h 511175"/>
              <a:gd name="T46" fmla="*/ 64191 w 111760"/>
              <a:gd name="T47" fmla="*/ 19608 h 511175"/>
              <a:gd name="T48" fmla="*/ 44825 w 111760"/>
              <a:gd name="T49" fmla="*/ 19608 h 511175"/>
              <a:gd name="T50" fmla="*/ 44825 w 111760"/>
              <a:gd name="T51" fmla="*/ 56260 h 511175"/>
              <a:gd name="T52" fmla="*/ 54509 w 111760"/>
              <a:gd name="T53" fmla="*/ 39276 h 511175"/>
              <a:gd name="T54" fmla="*/ 46141 w 111760"/>
              <a:gd name="T55" fmla="*/ 24599 h 511175"/>
              <a:gd name="T56" fmla="*/ 64191 w 111760"/>
              <a:gd name="T57" fmla="*/ 24599 h 511175"/>
              <a:gd name="T58" fmla="*/ 64191 w 111760"/>
              <a:gd name="T59" fmla="*/ 19608 h 511175"/>
              <a:gd name="T60" fmla="*/ 64191 w 111760"/>
              <a:gd name="T61" fmla="*/ 24599 h 511175"/>
              <a:gd name="T62" fmla="*/ 62877 w 111760"/>
              <a:gd name="T63" fmla="*/ 24599 h 511175"/>
              <a:gd name="T64" fmla="*/ 54509 w 111760"/>
              <a:gd name="T65" fmla="*/ 39276 h 511175"/>
              <a:gd name="T66" fmla="*/ 64191 w 111760"/>
              <a:gd name="T67" fmla="*/ 56260 h 511175"/>
              <a:gd name="T68" fmla="*/ 64191 w 111760"/>
              <a:gd name="T69" fmla="*/ 24599 h 511175"/>
              <a:gd name="T70" fmla="*/ 62877 w 111760"/>
              <a:gd name="T71" fmla="*/ 24599 h 511175"/>
              <a:gd name="T72" fmla="*/ 46141 w 111760"/>
              <a:gd name="T73" fmla="*/ 24599 h 511175"/>
              <a:gd name="T74" fmla="*/ 54509 w 111760"/>
              <a:gd name="T75" fmla="*/ 39276 h 511175"/>
              <a:gd name="T76" fmla="*/ 62877 w 111760"/>
              <a:gd name="T77" fmla="*/ 24599 h 51117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760"/>
              <a:gd name="T118" fmla="*/ 0 h 511175"/>
              <a:gd name="T119" fmla="*/ 111760 w 111760"/>
              <a:gd name="T120" fmla="*/ 511175 h 51117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760" h="511175">
                <a:moveTo>
                  <a:pt x="55765" y="39276"/>
                </a:moveTo>
                <a:lnTo>
                  <a:pt x="45859" y="56260"/>
                </a:lnTo>
                <a:lnTo>
                  <a:pt x="45859" y="511174"/>
                </a:lnTo>
                <a:lnTo>
                  <a:pt x="65671" y="511174"/>
                </a:lnTo>
                <a:lnTo>
                  <a:pt x="65671" y="56260"/>
                </a:lnTo>
                <a:lnTo>
                  <a:pt x="55765" y="39276"/>
                </a:lnTo>
                <a:close/>
              </a:path>
              <a:path w="111760" h="511175">
                <a:moveTo>
                  <a:pt x="55765" y="0"/>
                </a:moveTo>
                <a:lnTo>
                  <a:pt x="0" y="95542"/>
                </a:lnTo>
                <a:lnTo>
                  <a:pt x="1600" y="101612"/>
                </a:lnTo>
                <a:lnTo>
                  <a:pt x="11048" y="107124"/>
                </a:lnTo>
                <a:lnTo>
                  <a:pt x="17119" y="105537"/>
                </a:lnTo>
                <a:lnTo>
                  <a:pt x="45859" y="56260"/>
                </a:lnTo>
                <a:lnTo>
                  <a:pt x="45859" y="19608"/>
                </a:lnTo>
                <a:lnTo>
                  <a:pt x="67211" y="19608"/>
                </a:lnTo>
                <a:lnTo>
                  <a:pt x="55765" y="0"/>
                </a:lnTo>
                <a:close/>
              </a:path>
              <a:path w="111760" h="511175">
                <a:moveTo>
                  <a:pt x="67211" y="19608"/>
                </a:moveTo>
                <a:lnTo>
                  <a:pt x="65671" y="19608"/>
                </a:lnTo>
                <a:lnTo>
                  <a:pt x="65671" y="56260"/>
                </a:lnTo>
                <a:lnTo>
                  <a:pt x="94411" y="105537"/>
                </a:lnTo>
                <a:lnTo>
                  <a:pt x="100482" y="107124"/>
                </a:lnTo>
                <a:lnTo>
                  <a:pt x="109931" y="101612"/>
                </a:lnTo>
                <a:lnTo>
                  <a:pt x="111531" y="95542"/>
                </a:lnTo>
                <a:lnTo>
                  <a:pt x="67211" y="19608"/>
                </a:lnTo>
                <a:close/>
              </a:path>
              <a:path w="111760" h="511175">
                <a:moveTo>
                  <a:pt x="65671" y="19608"/>
                </a:moveTo>
                <a:lnTo>
                  <a:pt x="45859" y="19608"/>
                </a:lnTo>
                <a:lnTo>
                  <a:pt x="45859" y="56260"/>
                </a:lnTo>
                <a:lnTo>
                  <a:pt x="55765" y="39276"/>
                </a:lnTo>
                <a:lnTo>
                  <a:pt x="47205" y="24599"/>
                </a:lnTo>
                <a:lnTo>
                  <a:pt x="65671" y="24599"/>
                </a:lnTo>
                <a:lnTo>
                  <a:pt x="65671" y="19608"/>
                </a:lnTo>
                <a:close/>
              </a:path>
              <a:path w="111760" h="511175">
                <a:moveTo>
                  <a:pt x="65671" y="24599"/>
                </a:moveTo>
                <a:lnTo>
                  <a:pt x="64325" y="24599"/>
                </a:lnTo>
                <a:lnTo>
                  <a:pt x="55765" y="39276"/>
                </a:lnTo>
                <a:lnTo>
                  <a:pt x="65671" y="56260"/>
                </a:lnTo>
                <a:lnTo>
                  <a:pt x="65671" y="24599"/>
                </a:lnTo>
                <a:close/>
              </a:path>
              <a:path w="111760" h="511175">
                <a:moveTo>
                  <a:pt x="64325" y="24599"/>
                </a:moveTo>
                <a:lnTo>
                  <a:pt x="47205" y="24599"/>
                </a:lnTo>
                <a:lnTo>
                  <a:pt x="55765" y="39276"/>
                </a:lnTo>
                <a:lnTo>
                  <a:pt x="64325" y="245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9" name="object 32"/>
          <p:cNvSpPr>
            <a:spLocks/>
          </p:cNvSpPr>
          <p:nvPr/>
        </p:nvSpPr>
        <p:spPr bwMode="auto">
          <a:xfrm>
            <a:off x="252413" y="6092825"/>
            <a:ext cx="8642350" cy="1588"/>
          </a:xfrm>
          <a:custGeom>
            <a:avLst/>
            <a:gdLst>
              <a:gd name="T0" fmla="*/ 0 w 8642350"/>
              <a:gd name="T1" fmla="*/ 0 h 1904"/>
              <a:gd name="T2" fmla="*/ 8642350 w 8642350"/>
              <a:gd name="T3" fmla="*/ 768 h 1904"/>
              <a:gd name="T4" fmla="*/ 0 60000 65536"/>
              <a:gd name="T5" fmla="*/ 0 60000 65536"/>
              <a:gd name="T6" fmla="*/ 0 w 8642350"/>
              <a:gd name="T7" fmla="*/ 0 h 1904"/>
              <a:gd name="T8" fmla="*/ 8642350 w 8642350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2350" h="1904">
                <a:moveTo>
                  <a:pt x="0" y="0"/>
                </a:moveTo>
                <a:lnTo>
                  <a:pt x="8642350" y="1587"/>
                </a:lnTo>
              </a:path>
            </a:pathLst>
          </a:custGeom>
          <a:noFill/>
          <a:ln w="1981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0" name="object 33"/>
          <p:cNvSpPr>
            <a:spLocks/>
          </p:cNvSpPr>
          <p:nvPr/>
        </p:nvSpPr>
        <p:spPr bwMode="auto">
          <a:xfrm>
            <a:off x="8837613" y="5589588"/>
            <a:ext cx="111125" cy="504825"/>
          </a:xfrm>
          <a:custGeom>
            <a:avLst/>
            <a:gdLst>
              <a:gd name="T0" fmla="*/ 54498 w 111759"/>
              <a:gd name="T1" fmla="*/ 39041 h 505460"/>
              <a:gd name="T2" fmla="*/ 44815 w 111759"/>
              <a:gd name="T3" fmla="*/ 55937 h 505460"/>
              <a:gd name="T4" fmla="*/ 44815 w 111759"/>
              <a:gd name="T5" fmla="*/ 502343 h 505460"/>
              <a:gd name="T6" fmla="*/ 64182 w 111759"/>
              <a:gd name="T7" fmla="*/ 502343 h 505460"/>
              <a:gd name="T8" fmla="*/ 64182 w 111759"/>
              <a:gd name="T9" fmla="*/ 55937 h 505460"/>
              <a:gd name="T10" fmla="*/ 54498 w 111759"/>
              <a:gd name="T11" fmla="*/ 39041 h 505460"/>
              <a:gd name="T12" fmla="*/ 54498 w 111759"/>
              <a:gd name="T13" fmla="*/ 0 h 505460"/>
              <a:gd name="T14" fmla="*/ 2730 w 111759"/>
              <a:gd name="T15" fmla="*/ 90412 h 505460"/>
              <a:gd name="T16" fmla="*/ 0 w 111759"/>
              <a:gd name="T17" fmla="*/ 95112 h 505460"/>
              <a:gd name="T18" fmla="*/ 1489 w 111759"/>
              <a:gd name="T19" fmla="*/ 101153 h 505460"/>
              <a:gd name="T20" fmla="*/ 6207 w 111759"/>
              <a:gd name="T21" fmla="*/ 103895 h 505460"/>
              <a:gd name="T22" fmla="*/ 10800 w 111759"/>
              <a:gd name="T23" fmla="*/ 106638 h 505460"/>
              <a:gd name="T24" fmla="*/ 16759 w 111759"/>
              <a:gd name="T25" fmla="*/ 105058 h 505460"/>
              <a:gd name="T26" fmla="*/ 19366 w 111759"/>
              <a:gd name="T27" fmla="*/ 100344 h 505460"/>
              <a:gd name="T28" fmla="*/ 44815 w 111759"/>
              <a:gd name="T29" fmla="*/ 55937 h 505460"/>
              <a:gd name="T30" fmla="*/ 44815 w 111759"/>
              <a:gd name="T31" fmla="*/ 19559 h 505460"/>
              <a:gd name="T32" fmla="*/ 65698 w 111759"/>
              <a:gd name="T33" fmla="*/ 19559 h 505460"/>
              <a:gd name="T34" fmla="*/ 54498 w 111759"/>
              <a:gd name="T35" fmla="*/ 0 h 505460"/>
              <a:gd name="T36" fmla="*/ 65698 w 111759"/>
              <a:gd name="T37" fmla="*/ 19559 h 505460"/>
              <a:gd name="T38" fmla="*/ 64182 w 111759"/>
              <a:gd name="T39" fmla="*/ 19559 h 505460"/>
              <a:gd name="T40" fmla="*/ 64182 w 111759"/>
              <a:gd name="T41" fmla="*/ 55937 h 505460"/>
              <a:gd name="T42" fmla="*/ 89632 w 111759"/>
              <a:gd name="T43" fmla="*/ 100344 h 505460"/>
              <a:gd name="T44" fmla="*/ 92238 w 111759"/>
              <a:gd name="T45" fmla="*/ 105058 h 505460"/>
              <a:gd name="T46" fmla="*/ 98196 w 111759"/>
              <a:gd name="T47" fmla="*/ 106638 h 505460"/>
              <a:gd name="T48" fmla="*/ 107382 w 111759"/>
              <a:gd name="T49" fmla="*/ 101153 h 505460"/>
              <a:gd name="T50" fmla="*/ 108996 w 111759"/>
              <a:gd name="T51" fmla="*/ 95112 h 505460"/>
              <a:gd name="T52" fmla="*/ 106265 w 111759"/>
              <a:gd name="T53" fmla="*/ 90412 h 505460"/>
              <a:gd name="T54" fmla="*/ 65698 w 111759"/>
              <a:gd name="T55" fmla="*/ 19559 h 505460"/>
              <a:gd name="T56" fmla="*/ 64182 w 111759"/>
              <a:gd name="T57" fmla="*/ 19559 h 505460"/>
              <a:gd name="T58" fmla="*/ 44815 w 111759"/>
              <a:gd name="T59" fmla="*/ 19559 h 505460"/>
              <a:gd name="T60" fmla="*/ 44815 w 111759"/>
              <a:gd name="T61" fmla="*/ 55937 h 505460"/>
              <a:gd name="T62" fmla="*/ 54498 w 111759"/>
              <a:gd name="T63" fmla="*/ 39041 h 505460"/>
              <a:gd name="T64" fmla="*/ 46182 w 111759"/>
              <a:gd name="T65" fmla="*/ 24526 h 505460"/>
              <a:gd name="T66" fmla="*/ 64182 w 111759"/>
              <a:gd name="T67" fmla="*/ 24526 h 505460"/>
              <a:gd name="T68" fmla="*/ 64182 w 111759"/>
              <a:gd name="T69" fmla="*/ 19559 h 505460"/>
              <a:gd name="T70" fmla="*/ 64182 w 111759"/>
              <a:gd name="T71" fmla="*/ 24526 h 505460"/>
              <a:gd name="T72" fmla="*/ 62816 w 111759"/>
              <a:gd name="T73" fmla="*/ 24526 h 505460"/>
              <a:gd name="T74" fmla="*/ 54498 w 111759"/>
              <a:gd name="T75" fmla="*/ 39041 h 505460"/>
              <a:gd name="T76" fmla="*/ 64182 w 111759"/>
              <a:gd name="T77" fmla="*/ 55937 h 505460"/>
              <a:gd name="T78" fmla="*/ 64182 w 111759"/>
              <a:gd name="T79" fmla="*/ 24526 h 505460"/>
              <a:gd name="T80" fmla="*/ 62816 w 111759"/>
              <a:gd name="T81" fmla="*/ 24526 h 505460"/>
              <a:gd name="T82" fmla="*/ 46182 w 111759"/>
              <a:gd name="T83" fmla="*/ 24526 h 505460"/>
              <a:gd name="T84" fmla="*/ 54498 w 111759"/>
              <a:gd name="T85" fmla="*/ 39041 h 505460"/>
              <a:gd name="T86" fmla="*/ 62816 w 111759"/>
              <a:gd name="T87" fmla="*/ 24526 h 5054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59"/>
              <a:gd name="T133" fmla="*/ 0 h 505460"/>
              <a:gd name="T134" fmla="*/ 111759 w 111759"/>
              <a:gd name="T135" fmla="*/ 505460 h 5054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59" h="505460">
                <a:moveTo>
                  <a:pt x="55752" y="39237"/>
                </a:moveTo>
                <a:lnTo>
                  <a:pt x="45847" y="56219"/>
                </a:lnTo>
                <a:lnTo>
                  <a:pt x="45847" y="504875"/>
                </a:lnTo>
                <a:lnTo>
                  <a:pt x="65658" y="504875"/>
                </a:lnTo>
                <a:lnTo>
                  <a:pt x="65658" y="56219"/>
                </a:lnTo>
                <a:lnTo>
                  <a:pt x="55752" y="39237"/>
                </a:lnTo>
                <a:close/>
              </a:path>
              <a:path w="111759" h="505460">
                <a:moveTo>
                  <a:pt x="55752" y="0"/>
                </a:moveTo>
                <a:lnTo>
                  <a:pt x="2794" y="90868"/>
                </a:lnTo>
                <a:lnTo>
                  <a:pt x="0" y="95592"/>
                </a:lnTo>
                <a:lnTo>
                  <a:pt x="1524" y="101663"/>
                </a:lnTo>
                <a:lnTo>
                  <a:pt x="6350" y="104419"/>
                </a:lnTo>
                <a:lnTo>
                  <a:pt x="11049" y="107175"/>
                </a:lnTo>
                <a:lnTo>
                  <a:pt x="17145" y="105587"/>
                </a:lnTo>
                <a:lnTo>
                  <a:pt x="19811" y="100850"/>
                </a:lnTo>
                <a:lnTo>
                  <a:pt x="45847" y="56219"/>
                </a:lnTo>
                <a:lnTo>
                  <a:pt x="45847" y="19659"/>
                </a:lnTo>
                <a:lnTo>
                  <a:pt x="67210" y="19659"/>
                </a:lnTo>
                <a:lnTo>
                  <a:pt x="55752" y="0"/>
                </a:lnTo>
                <a:close/>
              </a:path>
              <a:path w="111759" h="505460">
                <a:moveTo>
                  <a:pt x="67210" y="19659"/>
                </a:moveTo>
                <a:lnTo>
                  <a:pt x="65658" y="19659"/>
                </a:lnTo>
                <a:lnTo>
                  <a:pt x="65658" y="56219"/>
                </a:lnTo>
                <a:lnTo>
                  <a:pt x="91694" y="100850"/>
                </a:lnTo>
                <a:lnTo>
                  <a:pt x="94360" y="105587"/>
                </a:lnTo>
                <a:lnTo>
                  <a:pt x="100456" y="107175"/>
                </a:lnTo>
                <a:lnTo>
                  <a:pt x="109854" y="101663"/>
                </a:lnTo>
                <a:lnTo>
                  <a:pt x="111505" y="95592"/>
                </a:lnTo>
                <a:lnTo>
                  <a:pt x="108711" y="90868"/>
                </a:lnTo>
                <a:lnTo>
                  <a:pt x="67210" y="19659"/>
                </a:lnTo>
                <a:close/>
              </a:path>
              <a:path w="111759" h="505460">
                <a:moveTo>
                  <a:pt x="65658" y="19659"/>
                </a:moveTo>
                <a:lnTo>
                  <a:pt x="45847" y="19659"/>
                </a:lnTo>
                <a:lnTo>
                  <a:pt x="45847" y="56219"/>
                </a:lnTo>
                <a:lnTo>
                  <a:pt x="55752" y="39237"/>
                </a:lnTo>
                <a:lnTo>
                  <a:pt x="47244" y="24650"/>
                </a:lnTo>
                <a:lnTo>
                  <a:pt x="65658" y="24650"/>
                </a:lnTo>
                <a:lnTo>
                  <a:pt x="65658" y="19659"/>
                </a:lnTo>
                <a:close/>
              </a:path>
              <a:path w="111759" h="505460">
                <a:moveTo>
                  <a:pt x="65658" y="24650"/>
                </a:moveTo>
                <a:lnTo>
                  <a:pt x="64261" y="24650"/>
                </a:lnTo>
                <a:lnTo>
                  <a:pt x="55752" y="39237"/>
                </a:lnTo>
                <a:lnTo>
                  <a:pt x="65658" y="56219"/>
                </a:lnTo>
                <a:lnTo>
                  <a:pt x="65658" y="24650"/>
                </a:lnTo>
                <a:close/>
              </a:path>
              <a:path w="111759" h="505460">
                <a:moveTo>
                  <a:pt x="64261" y="24650"/>
                </a:moveTo>
                <a:lnTo>
                  <a:pt x="47244" y="24650"/>
                </a:lnTo>
                <a:lnTo>
                  <a:pt x="55752" y="39237"/>
                </a:lnTo>
                <a:lnTo>
                  <a:pt x="64261" y="246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1" name="object 34"/>
          <p:cNvSpPr>
            <a:spLocks/>
          </p:cNvSpPr>
          <p:nvPr/>
        </p:nvSpPr>
        <p:spPr bwMode="auto">
          <a:xfrm>
            <a:off x="6245225" y="4943475"/>
            <a:ext cx="111125" cy="215900"/>
          </a:xfrm>
          <a:custGeom>
            <a:avLst/>
            <a:gdLst>
              <a:gd name="T0" fmla="*/ 54496 w 111760"/>
              <a:gd name="T1" fmla="*/ 39224 h 215900"/>
              <a:gd name="T2" fmla="*/ 44814 w 111760"/>
              <a:gd name="T3" fmla="*/ 56206 h 215900"/>
              <a:gd name="T4" fmla="*/ 44814 w 111760"/>
              <a:gd name="T5" fmla="*/ 215899 h 215900"/>
              <a:gd name="T6" fmla="*/ 64179 w 111760"/>
              <a:gd name="T7" fmla="*/ 215899 h 215900"/>
              <a:gd name="T8" fmla="*/ 64179 w 111760"/>
              <a:gd name="T9" fmla="*/ 56206 h 215900"/>
              <a:gd name="T10" fmla="*/ 54496 w 111760"/>
              <a:gd name="T11" fmla="*/ 39224 h 215900"/>
              <a:gd name="T12" fmla="*/ 54496 w 111760"/>
              <a:gd name="T13" fmla="*/ 0 h 215900"/>
              <a:gd name="T14" fmla="*/ 2730 w 111760"/>
              <a:gd name="T15" fmla="*/ 90804 h 215900"/>
              <a:gd name="T16" fmla="*/ 0 w 111760"/>
              <a:gd name="T17" fmla="*/ 95503 h 215900"/>
              <a:gd name="T18" fmla="*/ 1488 w 111760"/>
              <a:gd name="T19" fmla="*/ 101599 h 215900"/>
              <a:gd name="T20" fmla="*/ 6207 w 111760"/>
              <a:gd name="T21" fmla="*/ 104393 h 215900"/>
              <a:gd name="T22" fmla="*/ 10800 w 111760"/>
              <a:gd name="T23" fmla="*/ 107187 h 215900"/>
              <a:gd name="T24" fmla="*/ 16759 w 111760"/>
              <a:gd name="T25" fmla="*/ 105536 h 215900"/>
              <a:gd name="T26" fmla="*/ 19365 w 111760"/>
              <a:gd name="T27" fmla="*/ 100837 h 215900"/>
              <a:gd name="T28" fmla="*/ 44814 w 111760"/>
              <a:gd name="T29" fmla="*/ 56206 h 215900"/>
              <a:gd name="T30" fmla="*/ 44814 w 111760"/>
              <a:gd name="T31" fmla="*/ 19557 h 215900"/>
              <a:gd name="T32" fmla="*/ 65646 w 111760"/>
              <a:gd name="T33" fmla="*/ 19557 h 215900"/>
              <a:gd name="T34" fmla="*/ 54496 w 111760"/>
              <a:gd name="T35" fmla="*/ 0 h 215900"/>
              <a:gd name="T36" fmla="*/ 65646 w 111760"/>
              <a:gd name="T37" fmla="*/ 19557 h 215900"/>
              <a:gd name="T38" fmla="*/ 64179 w 111760"/>
              <a:gd name="T39" fmla="*/ 19557 h 215900"/>
              <a:gd name="T40" fmla="*/ 64179 w 111760"/>
              <a:gd name="T41" fmla="*/ 56206 h 215900"/>
              <a:gd name="T42" fmla="*/ 89628 w 111760"/>
              <a:gd name="T43" fmla="*/ 100837 h 215900"/>
              <a:gd name="T44" fmla="*/ 92235 w 111760"/>
              <a:gd name="T45" fmla="*/ 105536 h 215900"/>
              <a:gd name="T46" fmla="*/ 98193 w 111760"/>
              <a:gd name="T47" fmla="*/ 107187 h 215900"/>
              <a:gd name="T48" fmla="*/ 102786 w 111760"/>
              <a:gd name="T49" fmla="*/ 104393 h 215900"/>
              <a:gd name="T50" fmla="*/ 107504 w 111760"/>
              <a:gd name="T51" fmla="*/ 101599 h 215900"/>
              <a:gd name="T52" fmla="*/ 108992 w 111760"/>
              <a:gd name="T53" fmla="*/ 95503 h 215900"/>
              <a:gd name="T54" fmla="*/ 106262 w 111760"/>
              <a:gd name="T55" fmla="*/ 90804 h 215900"/>
              <a:gd name="T56" fmla="*/ 65646 w 111760"/>
              <a:gd name="T57" fmla="*/ 19557 h 215900"/>
              <a:gd name="T58" fmla="*/ 64179 w 111760"/>
              <a:gd name="T59" fmla="*/ 19557 h 215900"/>
              <a:gd name="T60" fmla="*/ 44814 w 111760"/>
              <a:gd name="T61" fmla="*/ 19557 h 215900"/>
              <a:gd name="T62" fmla="*/ 44814 w 111760"/>
              <a:gd name="T63" fmla="*/ 56206 h 215900"/>
              <a:gd name="T64" fmla="*/ 54496 w 111760"/>
              <a:gd name="T65" fmla="*/ 39224 h 215900"/>
              <a:gd name="T66" fmla="*/ 46180 w 111760"/>
              <a:gd name="T67" fmla="*/ 24637 h 215900"/>
              <a:gd name="T68" fmla="*/ 64179 w 111760"/>
              <a:gd name="T69" fmla="*/ 24637 h 215900"/>
              <a:gd name="T70" fmla="*/ 64179 w 111760"/>
              <a:gd name="T71" fmla="*/ 19557 h 215900"/>
              <a:gd name="T72" fmla="*/ 64179 w 111760"/>
              <a:gd name="T73" fmla="*/ 24637 h 215900"/>
              <a:gd name="T74" fmla="*/ 62814 w 111760"/>
              <a:gd name="T75" fmla="*/ 24637 h 215900"/>
              <a:gd name="T76" fmla="*/ 54496 w 111760"/>
              <a:gd name="T77" fmla="*/ 39224 h 215900"/>
              <a:gd name="T78" fmla="*/ 64179 w 111760"/>
              <a:gd name="T79" fmla="*/ 56206 h 215900"/>
              <a:gd name="T80" fmla="*/ 64179 w 111760"/>
              <a:gd name="T81" fmla="*/ 24637 h 215900"/>
              <a:gd name="T82" fmla="*/ 62814 w 111760"/>
              <a:gd name="T83" fmla="*/ 24637 h 215900"/>
              <a:gd name="T84" fmla="*/ 46180 w 111760"/>
              <a:gd name="T85" fmla="*/ 24637 h 215900"/>
              <a:gd name="T86" fmla="*/ 54496 w 111760"/>
              <a:gd name="T87" fmla="*/ 39224 h 215900"/>
              <a:gd name="T88" fmla="*/ 62814 w 111760"/>
              <a:gd name="T89" fmla="*/ 24637 h 2159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1760"/>
              <a:gd name="T136" fmla="*/ 0 h 215900"/>
              <a:gd name="T137" fmla="*/ 111760 w 111760"/>
              <a:gd name="T138" fmla="*/ 215900 h 2159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1760" h="215900">
                <a:moveTo>
                  <a:pt x="55752" y="39224"/>
                </a:moveTo>
                <a:lnTo>
                  <a:pt x="45847" y="56206"/>
                </a:lnTo>
                <a:lnTo>
                  <a:pt x="45847" y="215899"/>
                </a:lnTo>
                <a:lnTo>
                  <a:pt x="65659" y="215899"/>
                </a:lnTo>
                <a:lnTo>
                  <a:pt x="65659" y="56206"/>
                </a:lnTo>
                <a:lnTo>
                  <a:pt x="55752" y="39224"/>
                </a:lnTo>
                <a:close/>
              </a:path>
              <a:path w="111760" h="215900">
                <a:moveTo>
                  <a:pt x="55752" y="0"/>
                </a:moveTo>
                <a:lnTo>
                  <a:pt x="2794" y="90804"/>
                </a:lnTo>
                <a:lnTo>
                  <a:pt x="0" y="95503"/>
                </a:lnTo>
                <a:lnTo>
                  <a:pt x="1524" y="101599"/>
                </a:lnTo>
                <a:lnTo>
                  <a:pt x="6350" y="104393"/>
                </a:lnTo>
                <a:lnTo>
                  <a:pt x="11049" y="107187"/>
                </a:lnTo>
                <a:lnTo>
                  <a:pt x="17145" y="105536"/>
                </a:lnTo>
                <a:lnTo>
                  <a:pt x="19812" y="100837"/>
                </a:lnTo>
                <a:lnTo>
                  <a:pt x="45847" y="56206"/>
                </a:lnTo>
                <a:lnTo>
                  <a:pt x="45847" y="19557"/>
                </a:lnTo>
                <a:lnTo>
                  <a:pt x="67159" y="19557"/>
                </a:lnTo>
                <a:lnTo>
                  <a:pt x="55752" y="0"/>
                </a:lnTo>
                <a:close/>
              </a:path>
              <a:path w="111760" h="215900">
                <a:moveTo>
                  <a:pt x="67159" y="19557"/>
                </a:moveTo>
                <a:lnTo>
                  <a:pt x="65659" y="19557"/>
                </a:lnTo>
                <a:lnTo>
                  <a:pt x="65659" y="56206"/>
                </a:lnTo>
                <a:lnTo>
                  <a:pt x="91694" y="100837"/>
                </a:lnTo>
                <a:lnTo>
                  <a:pt x="94361" y="105536"/>
                </a:lnTo>
                <a:lnTo>
                  <a:pt x="100457" y="107187"/>
                </a:lnTo>
                <a:lnTo>
                  <a:pt x="105155" y="104393"/>
                </a:lnTo>
                <a:lnTo>
                  <a:pt x="109982" y="101599"/>
                </a:lnTo>
                <a:lnTo>
                  <a:pt x="111505" y="95503"/>
                </a:lnTo>
                <a:lnTo>
                  <a:pt x="108712" y="90804"/>
                </a:lnTo>
                <a:lnTo>
                  <a:pt x="67159" y="19557"/>
                </a:lnTo>
                <a:close/>
              </a:path>
              <a:path w="111760" h="215900">
                <a:moveTo>
                  <a:pt x="65659" y="19557"/>
                </a:moveTo>
                <a:lnTo>
                  <a:pt x="45847" y="19557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4" y="24637"/>
                </a:lnTo>
                <a:lnTo>
                  <a:pt x="65659" y="24637"/>
                </a:lnTo>
                <a:lnTo>
                  <a:pt x="65659" y="19557"/>
                </a:lnTo>
                <a:close/>
              </a:path>
              <a:path w="111760" h="215900">
                <a:moveTo>
                  <a:pt x="65659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9" y="24637"/>
                </a:lnTo>
                <a:close/>
              </a:path>
              <a:path w="111760" h="215900">
                <a:moveTo>
                  <a:pt x="64262" y="24637"/>
                </a:moveTo>
                <a:lnTo>
                  <a:pt x="47244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2" name="object 35"/>
          <p:cNvSpPr>
            <a:spLocks/>
          </p:cNvSpPr>
          <p:nvPr/>
        </p:nvSpPr>
        <p:spPr bwMode="auto">
          <a:xfrm>
            <a:off x="8047038" y="4943475"/>
            <a:ext cx="111125" cy="215900"/>
          </a:xfrm>
          <a:custGeom>
            <a:avLst/>
            <a:gdLst>
              <a:gd name="T0" fmla="*/ 54498 w 111759"/>
              <a:gd name="T1" fmla="*/ 39224 h 215900"/>
              <a:gd name="T2" fmla="*/ 44815 w 111759"/>
              <a:gd name="T3" fmla="*/ 56206 h 215900"/>
              <a:gd name="T4" fmla="*/ 44815 w 111759"/>
              <a:gd name="T5" fmla="*/ 215899 h 215900"/>
              <a:gd name="T6" fmla="*/ 64182 w 111759"/>
              <a:gd name="T7" fmla="*/ 215899 h 215900"/>
              <a:gd name="T8" fmla="*/ 64182 w 111759"/>
              <a:gd name="T9" fmla="*/ 56206 h 215900"/>
              <a:gd name="T10" fmla="*/ 54498 w 111759"/>
              <a:gd name="T11" fmla="*/ 39224 h 215900"/>
              <a:gd name="T12" fmla="*/ 54498 w 111759"/>
              <a:gd name="T13" fmla="*/ 0 h 215900"/>
              <a:gd name="T14" fmla="*/ 2729 w 111759"/>
              <a:gd name="T15" fmla="*/ 90804 h 215900"/>
              <a:gd name="T16" fmla="*/ 0 w 111759"/>
              <a:gd name="T17" fmla="*/ 95503 h 215900"/>
              <a:gd name="T18" fmla="*/ 1489 w 111759"/>
              <a:gd name="T19" fmla="*/ 101599 h 215900"/>
              <a:gd name="T20" fmla="*/ 6207 w 111759"/>
              <a:gd name="T21" fmla="*/ 104393 h 215900"/>
              <a:gd name="T22" fmla="*/ 10800 w 111759"/>
              <a:gd name="T23" fmla="*/ 107187 h 215900"/>
              <a:gd name="T24" fmla="*/ 16759 w 111759"/>
              <a:gd name="T25" fmla="*/ 105536 h 215900"/>
              <a:gd name="T26" fmla="*/ 19366 w 111759"/>
              <a:gd name="T27" fmla="*/ 100837 h 215900"/>
              <a:gd name="T28" fmla="*/ 44815 w 111759"/>
              <a:gd name="T29" fmla="*/ 56206 h 215900"/>
              <a:gd name="T30" fmla="*/ 44815 w 111759"/>
              <a:gd name="T31" fmla="*/ 19557 h 215900"/>
              <a:gd name="T32" fmla="*/ 65647 w 111759"/>
              <a:gd name="T33" fmla="*/ 19557 h 215900"/>
              <a:gd name="T34" fmla="*/ 54498 w 111759"/>
              <a:gd name="T35" fmla="*/ 0 h 215900"/>
              <a:gd name="T36" fmla="*/ 65647 w 111759"/>
              <a:gd name="T37" fmla="*/ 19557 h 215900"/>
              <a:gd name="T38" fmla="*/ 64182 w 111759"/>
              <a:gd name="T39" fmla="*/ 19557 h 215900"/>
              <a:gd name="T40" fmla="*/ 64182 w 111759"/>
              <a:gd name="T41" fmla="*/ 56206 h 215900"/>
              <a:gd name="T42" fmla="*/ 89631 w 111759"/>
              <a:gd name="T43" fmla="*/ 100837 h 215900"/>
              <a:gd name="T44" fmla="*/ 92238 w 111759"/>
              <a:gd name="T45" fmla="*/ 105536 h 215900"/>
              <a:gd name="T46" fmla="*/ 98196 w 111759"/>
              <a:gd name="T47" fmla="*/ 107187 h 215900"/>
              <a:gd name="T48" fmla="*/ 102789 w 111759"/>
              <a:gd name="T49" fmla="*/ 104393 h 215900"/>
              <a:gd name="T50" fmla="*/ 107507 w 111759"/>
              <a:gd name="T51" fmla="*/ 101599 h 215900"/>
              <a:gd name="T52" fmla="*/ 108996 w 111759"/>
              <a:gd name="T53" fmla="*/ 95503 h 215900"/>
              <a:gd name="T54" fmla="*/ 106265 w 111759"/>
              <a:gd name="T55" fmla="*/ 90804 h 215900"/>
              <a:gd name="T56" fmla="*/ 65647 w 111759"/>
              <a:gd name="T57" fmla="*/ 19557 h 215900"/>
              <a:gd name="T58" fmla="*/ 64182 w 111759"/>
              <a:gd name="T59" fmla="*/ 19557 h 215900"/>
              <a:gd name="T60" fmla="*/ 44815 w 111759"/>
              <a:gd name="T61" fmla="*/ 19557 h 215900"/>
              <a:gd name="T62" fmla="*/ 44815 w 111759"/>
              <a:gd name="T63" fmla="*/ 56206 h 215900"/>
              <a:gd name="T64" fmla="*/ 54498 w 111759"/>
              <a:gd name="T65" fmla="*/ 39224 h 215900"/>
              <a:gd name="T66" fmla="*/ 46181 w 111759"/>
              <a:gd name="T67" fmla="*/ 24637 h 215900"/>
              <a:gd name="T68" fmla="*/ 64182 w 111759"/>
              <a:gd name="T69" fmla="*/ 24637 h 215900"/>
              <a:gd name="T70" fmla="*/ 64182 w 111759"/>
              <a:gd name="T71" fmla="*/ 19557 h 215900"/>
              <a:gd name="T72" fmla="*/ 64182 w 111759"/>
              <a:gd name="T73" fmla="*/ 24637 h 215900"/>
              <a:gd name="T74" fmla="*/ 62816 w 111759"/>
              <a:gd name="T75" fmla="*/ 24637 h 215900"/>
              <a:gd name="T76" fmla="*/ 54498 w 111759"/>
              <a:gd name="T77" fmla="*/ 39224 h 215900"/>
              <a:gd name="T78" fmla="*/ 64182 w 111759"/>
              <a:gd name="T79" fmla="*/ 56206 h 215900"/>
              <a:gd name="T80" fmla="*/ 64182 w 111759"/>
              <a:gd name="T81" fmla="*/ 24637 h 215900"/>
              <a:gd name="T82" fmla="*/ 62816 w 111759"/>
              <a:gd name="T83" fmla="*/ 24637 h 215900"/>
              <a:gd name="T84" fmla="*/ 46181 w 111759"/>
              <a:gd name="T85" fmla="*/ 24637 h 215900"/>
              <a:gd name="T86" fmla="*/ 54498 w 111759"/>
              <a:gd name="T87" fmla="*/ 39224 h 215900"/>
              <a:gd name="T88" fmla="*/ 62816 w 111759"/>
              <a:gd name="T89" fmla="*/ 24637 h 2159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1759"/>
              <a:gd name="T136" fmla="*/ 0 h 215900"/>
              <a:gd name="T137" fmla="*/ 111759 w 111759"/>
              <a:gd name="T138" fmla="*/ 215900 h 2159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1759" h="215900">
                <a:moveTo>
                  <a:pt x="55752" y="39224"/>
                </a:moveTo>
                <a:lnTo>
                  <a:pt x="45847" y="56206"/>
                </a:lnTo>
                <a:lnTo>
                  <a:pt x="45847" y="215899"/>
                </a:lnTo>
                <a:lnTo>
                  <a:pt x="65658" y="215899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59" h="215900">
                <a:moveTo>
                  <a:pt x="55752" y="0"/>
                </a:moveTo>
                <a:lnTo>
                  <a:pt x="2793" y="90804"/>
                </a:lnTo>
                <a:lnTo>
                  <a:pt x="0" y="95503"/>
                </a:lnTo>
                <a:lnTo>
                  <a:pt x="1524" y="101599"/>
                </a:lnTo>
                <a:lnTo>
                  <a:pt x="6350" y="104393"/>
                </a:lnTo>
                <a:lnTo>
                  <a:pt x="11049" y="107187"/>
                </a:lnTo>
                <a:lnTo>
                  <a:pt x="17145" y="105536"/>
                </a:lnTo>
                <a:lnTo>
                  <a:pt x="19811" y="100837"/>
                </a:lnTo>
                <a:lnTo>
                  <a:pt x="45847" y="56206"/>
                </a:lnTo>
                <a:lnTo>
                  <a:pt x="45847" y="19557"/>
                </a:lnTo>
                <a:lnTo>
                  <a:pt x="67159" y="19557"/>
                </a:lnTo>
                <a:lnTo>
                  <a:pt x="55752" y="0"/>
                </a:lnTo>
                <a:close/>
              </a:path>
              <a:path w="111759" h="215900">
                <a:moveTo>
                  <a:pt x="67159" y="19557"/>
                </a:moveTo>
                <a:lnTo>
                  <a:pt x="65658" y="19557"/>
                </a:lnTo>
                <a:lnTo>
                  <a:pt x="65658" y="56206"/>
                </a:lnTo>
                <a:lnTo>
                  <a:pt x="91693" y="100837"/>
                </a:lnTo>
                <a:lnTo>
                  <a:pt x="94360" y="105536"/>
                </a:lnTo>
                <a:lnTo>
                  <a:pt x="100456" y="107187"/>
                </a:lnTo>
                <a:lnTo>
                  <a:pt x="105155" y="104393"/>
                </a:lnTo>
                <a:lnTo>
                  <a:pt x="109981" y="101599"/>
                </a:lnTo>
                <a:lnTo>
                  <a:pt x="111505" y="95503"/>
                </a:lnTo>
                <a:lnTo>
                  <a:pt x="108711" y="90804"/>
                </a:lnTo>
                <a:lnTo>
                  <a:pt x="67159" y="19557"/>
                </a:lnTo>
                <a:close/>
              </a:path>
              <a:path w="111759" h="215900">
                <a:moveTo>
                  <a:pt x="65658" y="19557"/>
                </a:moveTo>
                <a:lnTo>
                  <a:pt x="45847" y="19557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7"/>
                </a:lnTo>
                <a:close/>
              </a:path>
              <a:path w="111759" h="215900">
                <a:moveTo>
                  <a:pt x="65658" y="24637"/>
                </a:moveTo>
                <a:lnTo>
                  <a:pt x="64261" y="24637"/>
                </a:lnTo>
                <a:lnTo>
                  <a:pt x="55752" y="39224"/>
                </a:lnTo>
                <a:lnTo>
                  <a:pt x="65658" y="56206"/>
                </a:lnTo>
                <a:lnTo>
                  <a:pt x="65658" y="24637"/>
                </a:lnTo>
                <a:close/>
              </a:path>
              <a:path w="111759" h="215900">
                <a:moveTo>
                  <a:pt x="64261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1" y="246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3" name="object 36"/>
          <p:cNvSpPr>
            <a:spLocks/>
          </p:cNvSpPr>
          <p:nvPr/>
        </p:nvSpPr>
        <p:spPr bwMode="auto">
          <a:xfrm>
            <a:off x="6300788" y="5157788"/>
            <a:ext cx="1800225" cy="0"/>
          </a:xfrm>
          <a:custGeom>
            <a:avLst/>
            <a:gdLst>
              <a:gd name="T0" fmla="*/ 0 w 1800225"/>
              <a:gd name="T1" fmla="*/ 1800225 w 1800225"/>
              <a:gd name="T2" fmla="*/ 0 60000 65536"/>
              <a:gd name="T3" fmla="*/ 0 60000 65536"/>
              <a:gd name="T4" fmla="*/ 0 w 1800225"/>
              <a:gd name="T5" fmla="*/ 1800225 w 18002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00225">
                <a:moveTo>
                  <a:pt x="0" y="0"/>
                </a:moveTo>
                <a:lnTo>
                  <a:pt x="1800225" y="0"/>
                </a:lnTo>
              </a:path>
            </a:pathLst>
          </a:custGeom>
          <a:noFill/>
          <a:ln w="1981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object 6"/>
          <p:cNvSpPr>
            <a:spLocks noChangeArrowheads="1"/>
          </p:cNvSpPr>
          <p:nvPr/>
        </p:nvSpPr>
        <p:spPr bwMode="auto">
          <a:xfrm>
            <a:off x="1906588" y="520700"/>
            <a:ext cx="5329237" cy="1952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3311525" y="704850"/>
            <a:ext cx="2555875" cy="1936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object 8"/>
          <p:cNvSpPr txBox="1">
            <a:spLocks noChangeArrowheads="1"/>
          </p:cNvSpPr>
          <p:nvPr/>
        </p:nvSpPr>
        <p:spPr bwMode="auto">
          <a:xfrm>
            <a:off x="1989138" y="374650"/>
            <a:ext cx="5165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16050" indent="-1404938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ИЗ КАКИХ ПОСТУПЛЕНИЙ В НАСТОЯЩЕЕ ВРЕМЯ ФОРМИРУЕТСЯ  ДОХОДНАЯ ЧАСТЬ БЮДЖЕТА?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object 9"/>
          <p:cNvSpPr>
            <a:spLocks/>
          </p:cNvSpPr>
          <p:nvPr/>
        </p:nvSpPr>
        <p:spPr bwMode="auto">
          <a:xfrm>
            <a:off x="141288" y="1385888"/>
            <a:ext cx="8785225" cy="858837"/>
          </a:xfrm>
          <a:custGeom>
            <a:avLst/>
            <a:gdLst>
              <a:gd name="T0" fmla="*/ 0 w 8784590"/>
              <a:gd name="T1" fmla="*/ 855734 h 859789"/>
              <a:gd name="T2" fmla="*/ 8786897 w 8784590"/>
              <a:gd name="T3" fmla="*/ 855734 h 859789"/>
              <a:gd name="T4" fmla="*/ 8786897 w 8784590"/>
              <a:gd name="T5" fmla="*/ 0 h 859789"/>
              <a:gd name="T6" fmla="*/ 0 w 8784590"/>
              <a:gd name="T7" fmla="*/ 0 h 859789"/>
              <a:gd name="T8" fmla="*/ 0 w 8784590"/>
              <a:gd name="T9" fmla="*/ 855734 h 859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4590"/>
              <a:gd name="T16" fmla="*/ 0 h 859789"/>
              <a:gd name="T17" fmla="*/ 8784590 w 8784590"/>
              <a:gd name="T18" fmla="*/ 859789 h 8597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4590" h="859789">
                <a:moveTo>
                  <a:pt x="0" y="859536"/>
                </a:moveTo>
                <a:lnTo>
                  <a:pt x="8784336" y="859536"/>
                </a:lnTo>
                <a:lnTo>
                  <a:pt x="8784336" y="0"/>
                </a:lnTo>
                <a:lnTo>
                  <a:pt x="0" y="0"/>
                </a:lnTo>
                <a:lnTo>
                  <a:pt x="0" y="859536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1" name="object 10"/>
          <p:cNvSpPr txBox="1">
            <a:spLocks noChangeArrowheads="1"/>
          </p:cNvSpPr>
          <p:nvPr/>
        </p:nvSpPr>
        <p:spPr bwMode="auto">
          <a:xfrm>
            <a:off x="1985963" y="1360488"/>
            <a:ext cx="51673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39788" indent="-47625" algn="ctr">
              <a:lnSpc>
                <a:spcPct val="77000"/>
              </a:lnSpc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поселок Уршельский (сельское поселение), поступающие в бюджет денежные средства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marL="839788" indent="-47625" algn="ctr">
              <a:lnSpc>
                <a:spcPts val="1375"/>
              </a:lnSpc>
            </a:pPr>
            <a:r>
              <a:rPr lang="ru-RU" sz="1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(налоговые, неналоговые, а также безвозмездные поступления)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object 11"/>
          <p:cNvSpPr>
            <a:spLocks/>
          </p:cNvSpPr>
          <p:nvPr/>
        </p:nvSpPr>
        <p:spPr bwMode="auto">
          <a:xfrm>
            <a:off x="152400" y="2286000"/>
            <a:ext cx="2925763" cy="1806575"/>
          </a:xfrm>
          <a:custGeom>
            <a:avLst/>
            <a:gdLst>
              <a:gd name="T0" fmla="*/ 0 w 2924810"/>
              <a:gd name="T1" fmla="*/ 1808485 h 1805939"/>
              <a:gd name="T2" fmla="*/ 2928368 w 2924810"/>
              <a:gd name="T3" fmla="*/ 1808485 h 1805939"/>
              <a:gd name="T4" fmla="*/ 2928368 w 2924810"/>
              <a:gd name="T5" fmla="*/ 0 h 1805939"/>
              <a:gd name="T6" fmla="*/ 0 w 2924810"/>
              <a:gd name="T7" fmla="*/ 0 h 1805939"/>
              <a:gd name="T8" fmla="*/ 0 w 2924810"/>
              <a:gd name="T9" fmla="*/ 1808485 h 1805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4810"/>
              <a:gd name="T16" fmla="*/ 0 h 1805939"/>
              <a:gd name="T17" fmla="*/ 2924810 w 2924810"/>
              <a:gd name="T18" fmla="*/ 1805939 h 1805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4810" h="1805939">
                <a:moveTo>
                  <a:pt x="0" y="1805940"/>
                </a:moveTo>
                <a:lnTo>
                  <a:pt x="2924556" y="1805940"/>
                </a:lnTo>
                <a:lnTo>
                  <a:pt x="2924556" y="0"/>
                </a:lnTo>
                <a:lnTo>
                  <a:pt x="0" y="0"/>
                </a:lnTo>
                <a:lnTo>
                  <a:pt x="0" y="1805940"/>
                </a:lnTo>
                <a:close/>
              </a:path>
            </a:pathLst>
          </a:custGeom>
          <a:solidFill>
            <a:srgbClr val="B4DC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3" name="object 12"/>
          <p:cNvSpPr>
            <a:spLocks/>
          </p:cNvSpPr>
          <p:nvPr/>
        </p:nvSpPr>
        <p:spPr bwMode="auto">
          <a:xfrm>
            <a:off x="128588" y="2519363"/>
            <a:ext cx="2925762" cy="1806575"/>
          </a:xfrm>
          <a:custGeom>
            <a:avLst/>
            <a:gdLst>
              <a:gd name="T0" fmla="*/ 0 w 2924810"/>
              <a:gd name="T1" fmla="*/ 1808485 h 1805939"/>
              <a:gd name="T2" fmla="*/ 2928365 w 2924810"/>
              <a:gd name="T3" fmla="*/ 1808485 h 1805939"/>
              <a:gd name="T4" fmla="*/ 2928365 w 2924810"/>
              <a:gd name="T5" fmla="*/ 0 h 1805939"/>
              <a:gd name="T6" fmla="*/ 0 w 2924810"/>
              <a:gd name="T7" fmla="*/ 0 h 1805939"/>
              <a:gd name="T8" fmla="*/ 0 w 2924810"/>
              <a:gd name="T9" fmla="*/ 1808485 h 1805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4810"/>
              <a:gd name="T16" fmla="*/ 0 h 1805939"/>
              <a:gd name="T17" fmla="*/ 2924810 w 2924810"/>
              <a:gd name="T18" fmla="*/ 1805939 h 1805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4810" h="1805939">
                <a:moveTo>
                  <a:pt x="0" y="1805940"/>
                </a:moveTo>
                <a:lnTo>
                  <a:pt x="2924556" y="1805940"/>
                </a:lnTo>
                <a:lnTo>
                  <a:pt x="2924556" y="0"/>
                </a:lnTo>
                <a:lnTo>
                  <a:pt x="0" y="0"/>
                </a:lnTo>
                <a:lnTo>
                  <a:pt x="0" y="1805940"/>
                </a:lnTo>
                <a:close/>
              </a:path>
            </a:pathLst>
          </a:custGeom>
          <a:noFill/>
          <a:ln w="1523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object 13"/>
          <p:cNvSpPr txBox="1">
            <a:spLocks noChangeArrowheads="1"/>
          </p:cNvSpPr>
          <p:nvPr/>
        </p:nvSpPr>
        <p:spPr bwMode="auto">
          <a:xfrm>
            <a:off x="152400" y="2514600"/>
            <a:ext cx="28479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algn="ctr"/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1588" algn="ctr">
              <a:lnSpc>
                <a:spcPct val="86000"/>
              </a:lnSpc>
              <a:spcBef>
                <a:spcPts val="488"/>
              </a:spcBef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 законодательством Российской Федерации  о налогах и сборах федеральных налогов и  сборов, в том числе от налогов,  предусмотренных специальными  налоговыми режимами, региональных и  местных налогов, а также пеней и штрафов  по ним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object 14"/>
          <p:cNvSpPr>
            <a:spLocks/>
          </p:cNvSpPr>
          <p:nvPr/>
        </p:nvSpPr>
        <p:spPr bwMode="auto">
          <a:xfrm>
            <a:off x="3124200" y="2286000"/>
            <a:ext cx="2927350" cy="1679575"/>
          </a:xfrm>
          <a:custGeom>
            <a:avLst/>
            <a:gdLst>
              <a:gd name="T0" fmla="*/ 0 w 2926079"/>
              <a:gd name="T1" fmla="*/ 1294223 h 1831975"/>
              <a:gd name="T2" fmla="*/ 2931170 w 2926079"/>
              <a:gd name="T3" fmla="*/ 1294223 h 1831975"/>
              <a:gd name="T4" fmla="*/ 2931170 w 2926079"/>
              <a:gd name="T5" fmla="*/ 0 h 1831975"/>
              <a:gd name="T6" fmla="*/ 0 w 2926079"/>
              <a:gd name="T7" fmla="*/ 0 h 1831975"/>
              <a:gd name="T8" fmla="*/ 0 w 2926079"/>
              <a:gd name="T9" fmla="*/ 1294223 h 18319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6079"/>
              <a:gd name="T16" fmla="*/ 0 h 1831975"/>
              <a:gd name="T17" fmla="*/ 2926079 w 2926079"/>
              <a:gd name="T18" fmla="*/ 1831975 h 18319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6079" h="1831975">
                <a:moveTo>
                  <a:pt x="0" y="1831848"/>
                </a:moveTo>
                <a:lnTo>
                  <a:pt x="2926080" y="1831848"/>
                </a:lnTo>
                <a:lnTo>
                  <a:pt x="2926080" y="0"/>
                </a:lnTo>
                <a:lnTo>
                  <a:pt x="0" y="0"/>
                </a:lnTo>
                <a:lnTo>
                  <a:pt x="0" y="1831848"/>
                </a:lnTo>
                <a:close/>
              </a:path>
            </a:pathLst>
          </a:custGeom>
          <a:solidFill>
            <a:srgbClr val="B4DC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6" name="object 15"/>
          <p:cNvSpPr>
            <a:spLocks/>
          </p:cNvSpPr>
          <p:nvPr/>
        </p:nvSpPr>
        <p:spPr bwMode="auto">
          <a:xfrm>
            <a:off x="3048000" y="4648200"/>
            <a:ext cx="2925763" cy="1831975"/>
          </a:xfrm>
          <a:custGeom>
            <a:avLst/>
            <a:gdLst>
              <a:gd name="T0" fmla="*/ 0 w 2926079"/>
              <a:gd name="T1" fmla="*/ 1831848 h 1831975"/>
              <a:gd name="T2" fmla="*/ 2924817 w 2926079"/>
              <a:gd name="T3" fmla="*/ 1831848 h 1831975"/>
              <a:gd name="T4" fmla="*/ 2924817 w 2926079"/>
              <a:gd name="T5" fmla="*/ 0 h 1831975"/>
              <a:gd name="T6" fmla="*/ 0 w 2926079"/>
              <a:gd name="T7" fmla="*/ 0 h 1831975"/>
              <a:gd name="T8" fmla="*/ 0 w 2926079"/>
              <a:gd name="T9" fmla="*/ 1831848 h 18319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6079"/>
              <a:gd name="T16" fmla="*/ 0 h 1831975"/>
              <a:gd name="T17" fmla="*/ 2926079 w 2926079"/>
              <a:gd name="T18" fmla="*/ 1831975 h 18319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6079" h="1831975">
                <a:moveTo>
                  <a:pt x="0" y="1831848"/>
                </a:moveTo>
                <a:lnTo>
                  <a:pt x="2926080" y="1831848"/>
                </a:lnTo>
                <a:lnTo>
                  <a:pt x="2926080" y="0"/>
                </a:lnTo>
                <a:lnTo>
                  <a:pt x="0" y="0"/>
                </a:lnTo>
                <a:lnTo>
                  <a:pt x="0" y="1831848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7" name="object 16"/>
          <p:cNvSpPr txBox="1">
            <a:spLocks noChangeArrowheads="1"/>
          </p:cNvSpPr>
          <p:nvPr/>
        </p:nvSpPr>
        <p:spPr bwMode="auto">
          <a:xfrm>
            <a:off x="3200400" y="2438400"/>
            <a:ext cx="278606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175" algn="ctr"/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lnSpc>
                <a:spcPct val="86000"/>
              </a:lnSpc>
              <a:spcBef>
                <a:spcPts val="488"/>
              </a:spcBef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 имущества, находящегося в  муниципальной собственности, доходы от  платных услуг, оказываемых бюджетными  учреждениями, а также платежи в виде  штрафов и иных санкций за нарушение  законодательства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6019800" y="2362200"/>
            <a:ext cx="2924175" cy="1501775"/>
          </a:xfrm>
          <a:custGeom>
            <a:avLst/>
            <a:gdLst>
              <a:gd name="T0" fmla="*/ 0 w 2924809"/>
              <a:gd name="T1" fmla="*/ 863596 h 1805939"/>
              <a:gd name="T2" fmla="*/ 2922021 w 2924809"/>
              <a:gd name="T3" fmla="*/ 863596 h 1805939"/>
              <a:gd name="T4" fmla="*/ 2922021 w 2924809"/>
              <a:gd name="T5" fmla="*/ 0 h 1805939"/>
              <a:gd name="T6" fmla="*/ 0 w 2924809"/>
              <a:gd name="T7" fmla="*/ 0 h 1805939"/>
              <a:gd name="T8" fmla="*/ 0 w 2924809"/>
              <a:gd name="T9" fmla="*/ 863596 h 1805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4809"/>
              <a:gd name="T16" fmla="*/ 0 h 1805939"/>
              <a:gd name="T17" fmla="*/ 2924809 w 2924809"/>
              <a:gd name="T18" fmla="*/ 1805939 h 1805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4809" h="1805939">
                <a:moveTo>
                  <a:pt x="0" y="1805940"/>
                </a:moveTo>
                <a:lnTo>
                  <a:pt x="2924556" y="1805940"/>
                </a:lnTo>
                <a:lnTo>
                  <a:pt x="2924556" y="0"/>
                </a:lnTo>
                <a:lnTo>
                  <a:pt x="0" y="0"/>
                </a:lnTo>
                <a:lnTo>
                  <a:pt x="0" y="1805940"/>
                </a:lnTo>
                <a:close/>
              </a:path>
            </a:pathLst>
          </a:custGeom>
          <a:solidFill>
            <a:srgbClr val="B4DC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8"/>
          <p:cNvSpPr>
            <a:spLocks/>
          </p:cNvSpPr>
          <p:nvPr/>
        </p:nvSpPr>
        <p:spPr bwMode="auto">
          <a:xfrm>
            <a:off x="6096000" y="2286000"/>
            <a:ext cx="2924175" cy="1730375"/>
          </a:xfrm>
          <a:custGeom>
            <a:avLst/>
            <a:gdLst>
              <a:gd name="T0" fmla="*/ 0 w 2924809"/>
              <a:gd name="T1" fmla="*/ 1522131 h 1805939"/>
              <a:gd name="T2" fmla="*/ 2922021 w 2924809"/>
              <a:gd name="T3" fmla="*/ 1522131 h 1805939"/>
              <a:gd name="T4" fmla="*/ 2922021 w 2924809"/>
              <a:gd name="T5" fmla="*/ 0 h 1805939"/>
              <a:gd name="T6" fmla="*/ 0 w 2924809"/>
              <a:gd name="T7" fmla="*/ 0 h 1805939"/>
              <a:gd name="T8" fmla="*/ 0 w 2924809"/>
              <a:gd name="T9" fmla="*/ 1522131 h 1805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4809"/>
              <a:gd name="T16" fmla="*/ 0 h 1805939"/>
              <a:gd name="T17" fmla="*/ 2924809 w 2924809"/>
              <a:gd name="T18" fmla="*/ 1805939 h 1805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4809" h="1805939">
                <a:moveTo>
                  <a:pt x="0" y="1805940"/>
                </a:moveTo>
                <a:lnTo>
                  <a:pt x="2924556" y="1805940"/>
                </a:lnTo>
                <a:lnTo>
                  <a:pt x="2924556" y="0"/>
                </a:lnTo>
                <a:lnTo>
                  <a:pt x="0" y="0"/>
                </a:lnTo>
                <a:lnTo>
                  <a:pt x="0" y="180594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0" name="object 19"/>
          <p:cNvSpPr txBox="1">
            <a:spLocks noChangeArrowheads="1"/>
          </p:cNvSpPr>
          <p:nvPr/>
        </p:nvSpPr>
        <p:spPr bwMode="auto">
          <a:xfrm>
            <a:off x="6096000" y="2514600"/>
            <a:ext cx="28559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ts val="488"/>
              </a:spcBef>
            </a:pPr>
            <a:r>
              <a:rPr lang="ru-RU" sz="1200">
                <a:solidFill>
                  <a:srgbClr val="4E67C7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трансферты: дотации,  субсидии, субвенции, иные межбюджетные  трансферты, а также безвозмездные  поступления от физических и  юридических лиц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1" name="object 20"/>
          <p:cNvSpPr>
            <a:spLocks/>
          </p:cNvSpPr>
          <p:nvPr/>
        </p:nvSpPr>
        <p:spPr bwMode="auto">
          <a:xfrm>
            <a:off x="368300" y="6900863"/>
            <a:ext cx="8785225" cy="201612"/>
          </a:xfrm>
          <a:custGeom>
            <a:avLst/>
            <a:gdLst>
              <a:gd name="T0" fmla="*/ 0 w 8784590"/>
              <a:gd name="T1" fmla="*/ 202438 h 201295"/>
              <a:gd name="T2" fmla="*/ 8786897 w 8784590"/>
              <a:gd name="T3" fmla="*/ 202438 h 201295"/>
              <a:gd name="T4" fmla="*/ 8786897 w 8784590"/>
              <a:gd name="T5" fmla="*/ 0 h 201295"/>
              <a:gd name="T6" fmla="*/ 0 w 8784590"/>
              <a:gd name="T7" fmla="*/ 0 h 201295"/>
              <a:gd name="T8" fmla="*/ 0 w 8784590"/>
              <a:gd name="T9" fmla="*/ 202438 h 201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4590"/>
              <a:gd name="T16" fmla="*/ 0 h 201295"/>
              <a:gd name="T17" fmla="*/ 8784590 w 8784590"/>
              <a:gd name="T18" fmla="*/ 201295 h 201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4590" h="201295">
                <a:moveTo>
                  <a:pt x="0" y="201168"/>
                </a:moveTo>
                <a:lnTo>
                  <a:pt x="8784336" y="201168"/>
                </a:lnTo>
                <a:lnTo>
                  <a:pt x="8784336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465DB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2" name="object 22"/>
          <p:cNvSpPr>
            <a:spLocks/>
          </p:cNvSpPr>
          <p:nvPr/>
        </p:nvSpPr>
        <p:spPr bwMode="auto">
          <a:xfrm>
            <a:off x="179388" y="4148138"/>
            <a:ext cx="4392612" cy="1333500"/>
          </a:xfrm>
          <a:custGeom>
            <a:avLst/>
            <a:gdLst>
              <a:gd name="T0" fmla="*/ 0 w 4392295"/>
              <a:gd name="T1" fmla="*/ 1333500 h 1333500"/>
              <a:gd name="T2" fmla="*/ 0 w 4392295"/>
              <a:gd name="T3" fmla="*/ 222250 h 1333500"/>
              <a:gd name="T4" fmla="*/ 4515 w 4392295"/>
              <a:gd name="T5" fmla="*/ 177477 h 1333500"/>
              <a:gd name="T6" fmla="*/ 17469 w 4392295"/>
              <a:gd name="T7" fmla="*/ 135766 h 1333500"/>
              <a:gd name="T8" fmla="*/ 37968 w 4392295"/>
              <a:gd name="T9" fmla="*/ 98015 h 1333500"/>
              <a:gd name="T10" fmla="*/ 65115 w 4392295"/>
              <a:gd name="T11" fmla="*/ 65119 h 1333500"/>
              <a:gd name="T12" fmla="*/ 98015 w 4392295"/>
              <a:gd name="T13" fmla="*/ 37973 h 1333500"/>
              <a:gd name="T14" fmla="*/ 135780 w 4392295"/>
              <a:gd name="T15" fmla="*/ 17474 h 1333500"/>
              <a:gd name="T16" fmla="*/ 177510 w 4392295"/>
              <a:gd name="T17" fmla="*/ 4517 h 1333500"/>
              <a:gd name="T18" fmla="*/ 222314 w 4392295"/>
              <a:gd name="T19" fmla="*/ 0 h 1333500"/>
              <a:gd name="T20" fmla="*/ 4393448 w 4392295"/>
              <a:gd name="T21" fmla="*/ 0 h 1333500"/>
              <a:gd name="T22" fmla="*/ 4393448 w 4392295"/>
              <a:gd name="T23" fmla="*/ 1333500 h 1333500"/>
              <a:gd name="T24" fmla="*/ 0 w 4392295"/>
              <a:gd name="T25" fmla="*/ 1333500 h 13335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92295"/>
              <a:gd name="T40" fmla="*/ 0 h 1333500"/>
              <a:gd name="T41" fmla="*/ 4392295 w 4392295"/>
              <a:gd name="T42" fmla="*/ 1333500 h 13335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92295" h="1333500">
                <a:moveTo>
                  <a:pt x="0" y="1333500"/>
                </a:moveTo>
                <a:lnTo>
                  <a:pt x="0" y="222250"/>
                </a:lnTo>
                <a:lnTo>
                  <a:pt x="4515" y="177477"/>
                </a:lnTo>
                <a:lnTo>
                  <a:pt x="17465" y="135766"/>
                </a:lnTo>
                <a:lnTo>
                  <a:pt x="37956" y="98015"/>
                </a:lnTo>
                <a:lnTo>
                  <a:pt x="65095" y="65119"/>
                </a:lnTo>
                <a:lnTo>
                  <a:pt x="97987" y="37973"/>
                </a:lnTo>
                <a:lnTo>
                  <a:pt x="135740" y="17474"/>
                </a:lnTo>
                <a:lnTo>
                  <a:pt x="177458" y="4517"/>
                </a:lnTo>
                <a:lnTo>
                  <a:pt x="222250" y="0"/>
                </a:lnTo>
                <a:lnTo>
                  <a:pt x="4392168" y="0"/>
                </a:lnTo>
                <a:lnTo>
                  <a:pt x="4392168" y="1333500"/>
                </a:lnTo>
                <a:lnTo>
                  <a:pt x="0" y="133350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5"/>
          <p:cNvSpPr>
            <a:spLocks/>
          </p:cNvSpPr>
          <p:nvPr/>
        </p:nvSpPr>
        <p:spPr bwMode="auto">
          <a:xfrm>
            <a:off x="4572000" y="4148138"/>
            <a:ext cx="4392613" cy="1333500"/>
          </a:xfrm>
          <a:custGeom>
            <a:avLst/>
            <a:gdLst>
              <a:gd name="T0" fmla="*/ 0 w 4392295"/>
              <a:gd name="T1" fmla="*/ 0 h 1333500"/>
              <a:gd name="T2" fmla="*/ 4171134 w 4392295"/>
              <a:gd name="T3" fmla="*/ 0 h 1333500"/>
              <a:gd name="T4" fmla="*/ 4215920 w 4392295"/>
              <a:gd name="T5" fmla="*/ 4517 h 1333500"/>
              <a:gd name="T6" fmla="*/ 4257635 w 4392295"/>
              <a:gd name="T7" fmla="*/ 17474 h 1333500"/>
              <a:gd name="T8" fmla="*/ 4295402 w 4392295"/>
              <a:gd name="T9" fmla="*/ 37973 h 1333500"/>
              <a:gd name="T10" fmla="*/ 4328312 w 4392295"/>
              <a:gd name="T11" fmla="*/ 65119 h 1333500"/>
              <a:gd name="T12" fmla="*/ 4355458 w 4392295"/>
              <a:gd name="T13" fmla="*/ 98015 h 1333500"/>
              <a:gd name="T14" fmla="*/ 4375972 w 4392295"/>
              <a:gd name="T15" fmla="*/ 135766 h 1333500"/>
              <a:gd name="T16" fmla="*/ 4388929 w 4392295"/>
              <a:gd name="T17" fmla="*/ 177477 h 1333500"/>
              <a:gd name="T18" fmla="*/ 4393449 w 4392295"/>
              <a:gd name="T19" fmla="*/ 222250 h 1333500"/>
              <a:gd name="T20" fmla="*/ 4393449 w 4392295"/>
              <a:gd name="T21" fmla="*/ 1333500 h 1333500"/>
              <a:gd name="T22" fmla="*/ 0 w 4392295"/>
              <a:gd name="T23" fmla="*/ 1333500 h 1333500"/>
              <a:gd name="T24" fmla="*/ 0 w 4392295"/>
              <a:gd name="T25" fmla="*/ 0 h 13335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92295"/>
              <a:gd name="T40" fmla="*/ 0 h 1333500"/>
              <a:gd name="T41" fmla="*/ 4392295 w 4392295"/>
              <a:gd name="T42" fmla="*/ 1333500 h 13335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92295" h="1333500">
                <a:moveTo>
                  <a:pt x="0" y="0"/>
                </a:moveTo>
                <a:lnTo>
                  <a:pt x="4169918" y="0"/>
                </a:lnTo>
                <a:lnTo>
                  <a:pt x="4214690" y="4517"/>
                </a:lnTo>
                <a:lnTo>
                  <a:pt x="4256401" y="17474"/>
                </a:lnTo>
                <a:lnTo>
                  <a:pt x="4294152" y="37973"/>
                </a:lnTo>
                <a:lnTo>
                  <a:pt x="4327048" y="65119"/>
                </a:lnTo>
                <a:lnTo>
                  <a:pt x="4354194" y="98015"/>
                </a:lnTo>
                <a:lnTo>
                  <a:pt x="4374693" y="135766"/>
                </a:lnTo>
                <a:lnTo>
                  <a:pt x="4387650" y="177477"/>
                </a:lnTo>
                <a:lnTo>
                  <a:pt x="4392168" y="222250"/>
                </a:lnTo>
                <a:lnTo>
                  <a:pt x="4392168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4" name="object 28"/>
          <p:cNvSpPr>
            <a:spLocks/>
          </p:cNvSpPr>
          <p:nvPr/>
        </p:nvSpPr>
        <p:spPr bwMode="auto">
          <a:xfrm>
            <a:off x="179388" y="5481638"/>
            <a:ext cx="4392612" cy="1331912"/>
          </a:xfrm>
          <a:custGeom>
            <a:avLst/>
            <a:gdLst>
              <a:gd name="T0" fmla="*/ 4393448 w 4392295"/>
              <a:gd name="T1" fmla="*/ 1330708 h 1332229"/>
              <a:gd name="T2" fmla="*/ 222060 w 4392295"/>
              <a:gd name="T3" fmla="*/ 1330708 h 1332229"/>
              <a:gd name="T4" fmla="*/ 177307 w 4392295"/>
              <a:gd name="T5" fmla="*/ 1326201 h 1332229"/>
              <a:gd name="T6" fmla="*/ 135624 w 4392295"/>
              <a:gd name="T7" fmla="*/ 1313278 h 1332229"/>
              <a:gd name="T8" fmla="*/ 97903 w 4392295"/>
              <a:gd name="T9" fmla="*/ 1292830 h 1332229"/>
              <a:gd name="T10" fmla="*/ 65040 w 4392295"/>
              <a:gd name="T11" fmla="*/ 1265751 h 1332229"/>
              <a:gd name="T12" fmla="*/ 37925 w 4392295"/>
              <a:gd name="T13" fmla="*/ 1232926 h 1332229"/>
              <a:gd name="T14" fmla="*/ 17449 w 4392295"/>
              <a:gd name="T15" fmla="*/ 1195253 h 1332229"/>
              <a:gd name="T16" fmla="*/ 4510 w 4392295"/>
              <a:gd name="T17" fmla="*/ 1153621 h 1332229"/>
              <a:gd name="T18" fmla="*/ 0 w 4392295"/>
              <a:gd name="T19" fmla="*/ 1108924 h 1332229"/>
              <a:gd name="T20" fmla="*/ 0 w 4392295"/>
              <a:gd name="T21" fmla="*/ 0 h 1332229"/>
              <a:gd name="T22" fmla="*/ 4393448 w 4392295"/>
              <a:gd name="T23" fmla="*/ 0 h 1332229"/>
              <a:gd name="T24" fmla="*/ 4393448 w 4392295"/>
              <a:gd name="T25" fmla="*/ 1330708 h 13322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92295"/>
              <a:gd name="T40" fmla="*/ 0 h 1332229"/>
              <a:gd name="T41" fmla="*/ 4392295 w 4392295"/>
              <a:gd name="T42" fmla="*/ 1332229 h 13322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92295" h="1332229">
                <a:moveTo>
                  <a:pt x="4392168" y="1331976"/>
                </a:moveTo>
                <a:lnTo>
                  <a:pt x="221996" y="1331976"/>
                </a:lnTo>
                <a:lnTo>
                  <a:pt x="177255" y="1327465"/>
                </a:lnTo>
                <a:lnTo>
                  <a:pt x="135584" y="1314530"/>
                </a:lnTo>
                <a:lnTo>
                  <a:pt x="97875" y="1294062"/>
                </a:lnTo>
                <a:lnTo>
                  <a:pt x="65020" y="1266955"/>
                </a:lnTo>
                <a:lnTo>
                  <a:pt x="37913" y="1234100"/>
                </a:lnTo>
                <a:lnTo>
                  <a:pt x="17445" y="1196391"/>
                </a:lnTo>
                <a:lnTo>
                  <a:pt x="4510" y="1154720"/>
                </a:lnTo>
                <a:lnTo>
                  <a:pt x="0" y="1109980"/>
                </a:lnTo>
                <a:lnTo>
                  <a:pt x="0" y="0"/>
                </a:lnTo>
                <a:lnTo>
                  <a:pt x="4392168" y="0"/>
                </a:lnTo>
                <a:lnTo>
                  <a:pt x="4392168" y="1331976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5" name="object 31"/>
          <p:cNvSpPr>
            <a:spLocks/>
          </p:cNvSpPr>
          <p:nvPr/>
        </p:nvSpPr>
        <p:spPr bwMode="auto">
          <a:xfrm>
            <a:off x="4572000" y="5481638"/>
            <a:ext cx="4392613" cy="1331912"/>
          </a:xfrm>
          <a:custGeom>
            <a:avLst/>
            <a:gdLst>
              <a:gd name="T0" fmla="*/ 4393449 w 4392295"/>
              <a:gd name="T1" fmla="*/ 0 h 1332229"/>
              <a:gd name="T2" fmla="*/ 4393449 w 4392295"/>
              <a:gd name="T3" fmla="*/ 1108924 h 1332229"/>
              <a:gd name="T4" fmla="*/ 4388933 w 4392295"/>
              <a:gd name="T5" fmla="*/ 1153621 h 1332229"/>
              <a:gd name="T6" fmla="*/ 4375992 w 4392295"/>
              <a:gd name="T7" fmla="*/ 1195253 h 1332229"/>
              <a:gd name="T8" fmla="*/ 4355506 w 4392295"/>
              <a:gd name="T9" fmla="*/ 1232926 h 1332229"/>
              <a:gd name="T10" fmla="*/ 4328392 w 4392295"/>
              <a:gd name="T11" fmla="*/ 1265751 h 1332229"/>
              <a:gd name="T12" fmla="*/ 4295518 w 4392295"/>
              <a:gd name="T13" fmla="*/ 1292830 h 1332229"/>
              <a:gd name="T14" fmla="*/ 4257795 w 4392295"/>
              <a:gd name="T15" fmla="*/ 1313278 h 1332229"/>
              <a:gd name="T16" fmla="*/ 4216128 w 4392295"/>
              <a:gd name="T17" fmla="*/ 1326201 h 1332229"/>
              <a:gd name="T18" fmla="*/ 4171388 w 4392295"/>
              <a:gd name="T19" fmla="*/ 1330708 h 1332229"/>
              <a:gd name="T20" fmla="*/ 0 w 4392295"/>
              <a:gd name="T21" fmla="*/ 1330708 h 1332229"/>
              <a:gd name="T22" fmla="*/ 0 w 4392295"/>
              <a:gd name="T23" fmla="*/ 0 h 1332229"/>
              <a:gd name="T24" fmla="*/ 4393449 w 4392295"/>
              <a:gd name="T25" fmla="*/ 0 h 13322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92295"/>
              <a:gd name="T40" fmla="*/ 0 h 1332229"/>
              <a:gd name="T41" fmla="*/ 4392295 w 4392295"/>
              <a:gd name="T42" fmla="*/ 1332229 h 13322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92295" h="1332229">
                <a:moveTo>
                  <a:pt x="4392168" y="0"/>
                </a:moveTo>
                <a:lnTo>
                  <a:pt x="4392168" y="1109980"/>
                </a:lnTo>
                <a:lnTo>
                  <a:pt x="4387655" y="1154720"/>
                </a:lnTo>
                <a:lnTo>
                  <a:pt x="4374715" y="1196391"/>
                </a:lnTo>
                <a:lnTo>
                  <a:pt x="4354241" y="1234100"/>
                </a:lnTo>
                <a:lnTo>
                  <a:pt x="4327128" y="1266955"/>
                </a:lnTo>
                <a:lnTo>
                  <a:pt x="4294270" y="1294062"/>
                </a:lnTo>
                <a:lnTo>
                  <a:pt x="4256561" y="1314530"/>
                </a:lnTo>
                <a:lnTo>
                  <a:pt x="4214897" y="1327465"/>
                </a:lnTo>
                <a:lnTo>
                  <a:pt x="4170172" y="1331976"/>
                </a:lnTo>
                <a:lnTo>
                  <a:pt x="0" y="1331976"/>
                </a:lnTo>
                <a:lnTo>
                  <a:pt x="0" y="0"/>
                </a:lnTo>
                <a:lnTo>
                  <a:pt x="4392168" y="0"/>
                </a:lnTo>
                <a:close/>
              </a:path>
            </a:pathLst>
          </a:custGeom>
          <a:noFill/>
          <a:ln w="1523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6" name="object 34"/>
          <p:cNvSpPr>
            <a:spLocks/>
          </p:cNvSpPr>
          <p:nvPr/>
        </p:nvSpPr>
        <p:spPr bwMode="auto">
          <a:xfrm>
            <a:off x="2362200" y="5181600"/>
            <a:ext cx="4464050" cy="665163"/>
          </a:xfrm>
          <a:custGeom>
            <a:avLst/>
            <a:gdLst>
              <a:gd name="T0" fmla="*/ 0 w 4465320"/>
              <a:gd name="T1" fmla="*/ 110365 h 666114"/>
              <a:gd name="T2" fmla="*/ 8709 w 4465320"/>
              <a:gd name="T3" fmla="*/ 67390 h 666114"/>
              <a:gd name="T4" fmla="*/ 32460 w 4465320"/>
              <a:gd name="T5" fmla="*/ 32312 h 666114"/>
              <a:gd name="T6" fmla="*/ 67700 w 4465320"/>
              <a:gd name="T7" fmla="*/ 8669 h 666114"/>
              <a:gd name="T8" fmla="*/ 110870 w 4465320"/>
              <a:gd name="T9" fmla="*/ 0 h 666114"/>
              <a:gd name="T10" fmla="*/ 4349363 w 4465320"/>
              <a:gd name="T11" fmla="*/ 0 h 666114"/>
              <a:gd name="T12" fmla="*/ 4392534 w 4465320"/>
              <a:gd name="T13" fmla="*/ 8669 h 666114"/>
              <a:gd name="T14" fmla="*/ 4427776 w 4465320"/>
              <a:gd name="T15" fmla="*/ 32312 h 666114"/>
              <a:gd name="T16" fmla="*/ 4451530 w 4465320"/>
              <a:gd name="T17" fmla="*/ 67390 h 666114"/>
              <a:gd name="T18" fmla="*/ 4460235 w 4465320"/>
              <a:gd name="T19" fmla="*/ 110365 h 666114"/>
              <a:gd name="T20" fmla="*/ 4460235 w 4465320"/>
              <a:gd name="T21" fmla="*/ 551827 h 666114"/>
              <a:gd name="T22" fmla="*/ 4451530 w 4465320"/>
              <a:gd name="T23" fmla="*/ 594786 h 666114"/>
              <a:gd name="T24" fmla="*/ 4427776 w 4465320"/>
              <a:gd name="T25" fmla="*/ 629867 h 666114"/>
              <a:gd name="T26" fmla="*/ 4392534 w 4465320"/>
              <a:gd name="T27" fmla="*/ 653520 h 666114"/>
              <a:gd name="T28" fmla="*/ 4349363 w 4465320"/>
              <a:gd name="T29" fmla="*/ 662192 h 666114"/>
              <a:gd name="T30" fmla="*/ 110870 w 4465320"/>
              <a:gd name="T31" fmla="*/ 662192 h 666114"/>
              <a:gd name="T32" fmla="*/ 67700 w 4465320"/>
              <a:gd name="T33" fmla="*/ 653520 h 666114"/>
              <a:gd name="T34" fmla="*/ 32460 w 4465320"/>
              <a:gd name="T35" fmla="*/ 629867 h 666114"/>
              <a:gd name="T36" fmla="*/ 8709 w 4465320"/>
              <a:gd name="T37" fmla="*/ 594786 h 666114"/>
              <a:gd name="T38" fmla="*/ 0 w 4465320"/>
              <a:gd name="T39" fmla="*/ 551827 h 666114"/>
              <a:gd name="T40" fmla="*/ 0 w 4465320"/>
              <a:gd name="T41" fmla="*/ 110365 h 666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5320"/>
              <a:gd name="T64" fmla="*/ 0 h 666114"/>
              <a:gd name="T65" fmla="*/ 4465320 w 4465320"/>
              <a:gd name="T66" fmla="*/ 666114 h 666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5320" h="666114">
                <a:moveTo>
                  <a:pt x="0" y="110997"/>
                </a:moveTo>
                <a:lnTo>
                  <a:pt x="8717" y="67776"/>
                </a:lnTo>
                <a:lnTo>
                  <a:pt x="32496" y="32496"/>
                </a:lnTo>
                <a:lnTo>
                  <a:pt x="67776" y="8717"/>
                </a:lnTo>
                <a:lnTo>
                  <a:pt x="110998" y="0"/>
                </a:lnTo>
                <a:lnTo>
                  <a:pt x="4354321" y="0"/>
                </a:lnTo>
                <a:lnTo>
                  <a:pt x="4397543" y="8717"/>
                </a:lnTo>
                <a:lnTo>
                  <a:pt x="4432823" y="32496"/>
                </a:lnTo>
                <a:lnTo>
                  <a:pt x="4456602" y="67776"/>
                </a:lnTo>
                <a:lnTo>
                  <a:pt x="4465320" y="110997"/>
                </a:lnTo>
                <a:lnTo>
                  <a:pt x="4465320" y="554989"/>
                </a:lnTo>
                <a:lnTo>
                  <a:pt x="4456602" y="598195"/>
                </a:lnTo>
                <a:lnTo>
                  <a:pt x="4432823" y="633477"/>
                </a:lnTo>
                <a:lnTo>
                  <a:pt x="4397543" y="657265"/>
                </a:lnTo>
                <a:lnTo>
                  <a:pt x="4354321" y="665987"/>
                </a:lnTo>
                <a:lnTo>
                  <a:pt x="110998" y="665987"/>
                </a:lnTo>
                <a:lnTo>
                  <a:pt x="67776" y="657265"/>
                </a:lnTo>
                <a:lnTo>
                  <a:pt x="32496" y="633477"/>
                </a:lnTo>
                <a:lnTo>
                  <a:pt x="8717" y="598195"/>
                </a:lnTo>
                <a:lnTo>
                  <a:pt x="0" y="554989"/>
                </a:lnTo>
                <a:lnTo>
                  <a:pt x="0" y="110997"/>
                </a:lnTo>
                <a:close/>
              </a:path>
            </a:pathLst>
          </a:custGeom>
          <a:noFill/>
          <a:ln w="1524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object 4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1885950" y="779463"/>
            <a:ext cx="5494338" cy="2603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object 7"/>
          <p:cNvSpPr txBox="1">
            <a:spLocks noChangeArrowheads="1"/>
          </p:cNvSpPr>
          <p:nvPr/>
        </p:nvSpPr>
        <p:spPr bwMode="auto">
          <a:xfrm>
            <a:off x="474663" y="579438"/>
            <a:ext cx="8124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3670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53670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536700">
              <a:spcBef>
                <a:spcPts val="25"/>
              </a:spcBef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marL="1536700"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 являющихся источниками финансирования дефицита бюджета, и направляемые на финансовое  обеспечение задач и функций государства и местного самоуправления.</a:t>
            </a:r>
          </a:p>
          <a:p>
            <a:pPr marL="1536700" algn="just">
              <a:spcBef>
                <a:spcPts val="1063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 (государственных  полномочий Российской Федерации, государственных полномочий муниципального образования поселок Уршельский (сельское поселение), исполнение которых должно происходить в  очередном финансовом году за счет средств соответствующих бюджетов.</a:t>
            </a:r>
          </a:p>
        </p:txBody>
      </p:sp>
      <p:sp>
        <p:nvSpPr>
          <p:cNvPr id="14343" name="object 8"/>
          <p:cNvSpPr>
            <a:spLocks/>
          </p:cNvSpPr>
          <p:nvPr/>
        </p:nvSpPr>
        <p:spPr bwMode="auto">
          <a:xfrm>
            <a:off x="3743325" y="3703638"/>
            <a:ext cx="1658938" cy="1381125"/>
          </a:xfrm>
          <a:custGeom>
            <a:avLst/>
            <a:gdLst>
              <a:gd name="T0" fmla="*/ 1429084 w 1658620"/>
              <a:gd name="T1" fmla="*/ 0 h 1381125"/>
              <a:gd name="T2" fmla="*/ 230299 w 1658620"/>
              <a:gd name="T3" fmla="*/ 0 h 1381125"/>
              <a:gd name="T4" fmla="*/ 183876 w 1658620"/>
              <a:gd name="T5" fmla="*/ 4673 h 1381125"/>
              <a:gd name="T6" fmla="*/ 140643 w 1658620"/>
              <a:gd name="T7" fmla="*/ 18079 h 1381125"/>
              <a:gd name="T8" fmla="*/ 101520 w 1658620"/>
              <a:gd name="T9" fmla="*/ 39292 h 1381125"/>
              <a:gd name="T10" fmla="*/ 67441 w 1658620"/>
              <a:gd name="T11" fmla="*/ 67389 h 1381125"/>
              <a:gd name="T12" fmla="*/ 39324 w 1658620"/>
              <a:gd name="T13" fmla="*/ 101444 h 1381125"/>
              <a:gd name="T14" fmla="*/ 18091 w 1658620"/>
              <a:gd name="T15" fmla="*/ 140535 h 1381125"/>
              <a:gd name="T16" fmla="*/ 4677 w 1658620"/>
              <a:gd name="T17" fmla="*/ 183736 h 1381125"/>
              <a:gd name="T18" fmla="*/ 0 w 1658620"/>
              <a:gd name="T19" fmla="*/ 230123 h 1381125"/>
              <a:gd name="T20" fmla="*/ 0 w 1658620"/>
              <a:gd name="T21" fmla="*/ 1150619 h 1381125"/>
              <a:gd name="T22" fmla="*/ 4677 w 1658620"/>
              <a:gd name="T23" fmla="*/ 1197007 h 1381125"/>
              <a:gd name="T24" fmla="*/ 18091 w 1658620"/>
              <a:gd name="T25" fmla="*/ 1240208 h 1381125"/>
              <a:gd name="T26" fmla="*/ 39324 w 1658620"/>
              <a:gd name="T27" fmla="*/ 1279299 h 1381125"/>
              <a:gd name="T28" fmla="*/ 67441 w 1658620"/>
              <a:gd name="T29" fmla="*/ 1313354 h 1381125"/>
              <a:gd name="T30" fmla="*/ 101520 w 1658620"/>
              <a:gd name="T31" fmla="*/ 1341451 h 1381125"/>
              <a:gd name="T32" fmla="*/ 140643 w 1658620"/>
              <a:gd name="T33" fmla="*/ 1362664 h 1381125"/>
              <a:gd name="T34" fmla="*/ 183876 w 1658620"/>
              <a:gd name="T35" fmla="*/ 1376070 h 1381125"/>
              <a:gd name="T36" fmla="*/ 230299 w 1658620"/>
              <a:gd name="T37" fmla="*/ 1380743 h 1381125"/>
              <a:gd name="T38" fmla="*/ 1429084 w 1658620"/>
              <a:gd name="T39" fmla="*/ 1380743 h 1381125"/>
              <a:gd name="T40" fmla="*/ 1475507 w 1658620"/>
              <a:gd name="T41" fmla="*/ 1376070 h 1381125"/>
              <a:gd name="T42" fmla="*/ 1518740 w 1658620"/>
              <a:gd name="T43" fmla="*/ 1362664 h 1381125"/>
              <a:gd name="T44" fmla="*/ 1557862 w 1658620"/>
              <a:gd name="T45" fmla="*/ 1341451 h 1381125"/>
              <a:gd name="T46" fmla="*/ 1591942 w 1658620"/>
              <a:gd name="T47" fmla="*/ 1313354 h 1381125"/>
              <a:gd name="T48" fmla="*/ 1620060 w 1658620"/>
              <a:gd name="T49" fmla="*/ 1279299 h 1381125"/>
              <a:gd name="T50" fmla="*/ 1641291 w 1658620"/>
              <a:gd name="T51" fmla="*/ 1240208 h 1381125"/>
              <a:gd name="T52" fmla="*/ 1654706 w 1658620"/>
              <a:gd name="T53" fmla="*/ 1197007 h 1381125"/>
              <a:gd name="T54" fmla="*/ 1659383 w 1658620"/>
              <a:gd name="T55" fmla="*/ 1150619 h 1381125"/>
              <a:gd name="T56" fmla="*/ 1659383 w 1658620"/>
              <a:gd name="T57" fmla="*/ 230123 h 1381125"/>
              <a:gd name="T58" fmla="*/ 1654706 w 1658620"/>
              <a:gd name="T59" fmla="*/ 183736 h 1381125"/>
              <a:gd name="T60" fmla="*/ 1641291 w 1658620"/>
              <a:gd name="T61" fmla="*/ 140535 h 1381125"/>
              <a:gd name="T62" fmla="*/ 1620060 w 1658620"/>
              <a:gd name="T63" fmla="*/ 101444 h 1381125"/>
              <a:gd name="T64" fmla="*/ 1591942 w 1658620"/>
              <a:gd name="T65" fmla="*/ 67389 h 1381125"/>
              <a:gd name="T66" fmla="*/ 1557862 w 1658620"/>
              <a:gd name="T67" fmla="*/ 39292 h 1381125"/>
              <a:gd name="T68" fmla="*/ 1518740 w 1658620"/>
              <a:gd name="T69" fmla="*/ 18079 h 1381125"/>
              <a:gd name="T70" fmla="*/ 1475507 w 1658620"/>
              <a:gd name="T71" fmla="*/ 4673 h 1381125"/>
              <a:gd name="T72" fmla="*/ 1429084 w 1658620"/>
              <a:gd name="T73" fmla="*/ 0 h 13811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8620"/>
              <a:gd name="T112" fmla="*/ 0 h 1381125"/>
              <a:gd name="T113" fmla="*/ 1658620 w 1658620"/>
              <a:gd name="T114" fmla="*/ 1381125 h 13811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8620" h="1381125">
                <a:moveTo>
                  <a:pt x="1427988" y="0"/>
                </a:moveTo>
                <a:lnTo>
                  <a:pt x="230123" y="0"/>
                </a:lnTo>
                <a:lnTo>
                  <a:pt x="183736" y="4673"/>
                </a:lnTo>
                <a:lnTo>
                  <a:pt x="140535" y="18079"/>
                </a:lnTo>
                <a:lnTo>
                  <a:pt x="101444" y="39292"/>
                </a:lnTo>
                <a:lnTo>
                  <a:pt x="67389" y="67389"/>
                </a:lnTo>
                <a:lnTo>
                  <a:pt x="39292" y="101444"/>
                </a:lnTo>
                <a:lnTo>
                  <a:pt x="18079" y="140535"/>
                </a:lnTo>
                <a:lnTo>
                  <a:pt x="4673" y="183736"/>
                </a:lnTo>
                <a:lnTo>
                  <a:pt x="0" y="230123"/>
                </a:lnTo>
                <a:lnTo>
                  <a:pt x="0" y="1150619"/>
                </a:lnTo>
                <a:lnTo>
                  <a:pt x="4673" y="1197007"/>
                </a:lnTo>
                <a:lnTo>
                  <a:pt x="18079" y="1240208"/>
                </a:lnTo>
                <a:lnTo>
                  <a:pt x="39292" y="1279299"/>
                </a:lnTo>
                <a:lnTo>
                  <a:pt x="67389" y="1313354"/>
                </a:lnTo>
                <a:lnTo>
                  <a:pt x="101444" y="1341451"/>
                </a:lnTo>
                <a:lnTo>
                  <a:pt x="140535" y="1362664"/>
                </a:lnTo>
                <a:lnTo>
                  <a:pt x="183736" y="1376070"/>
                </a:lnTo>
                <a:lnTo>
                  <a:pt x="230123" y="1380743"/>
                </a:lnTo>
                <a:lnTo>
                  <a:pt x="1427988" y="1380743"/>
                </a:lnTo>
                <a:lnTo>
                  <a:pt x="1474375" y="1376070"/>
                </a:lnTo>
                <a:lnTo>
                  <a:pt x="1517576" y="1362664"/>
                </a:lnTo>
                <a:lnTo>
                  <a:pt x="1556667" y="1341451"/>
                </a:lnTo>
                <a:lnTo>
                  <a:pt x="1590722" y="1313354"/>
                </a:lnTo>
                <a:lnTo>
                  <a:pt x="1618819" y="1279299"/>
                </a:lnTo>
                <a:lnTo>
                  <a:pt x="1640032" y="1240208"/>
                </a:lnTo>
                <a:lnTo>
                  <a:pt x="1653438" y="1197007"/>
                </a:lnTo>
                <a:lnTo>
                  <a:pt x="1658111" y="1150619"/>
                </a:lnTo>
                <a:lnTo>
                  <a:pt x="1658111" y="230123"/>
                </a:lnTo>
                <a:lnTo>
                  <a:pt x="1653438" y="183736"/>
                </a:lnTo>
                <a:lnTo>
                  <a:pt x="1640032" y="140535"/>
                </a:lnTo>
                <a:lnTo>
                  <a:pt x="1618819" y="101444"/>
                </a:lnTo>
                <a:lnTo>
                  <a:pt x="1590722" y="67389"/>
                </a:lnTo>
                <a:lnTo>
                  <a:pt x="1556667" y="39292"/>
                </a:lnTo>
                <a:lnTo>
                  <a:pt x="1517576" y="18079"/>
                </a:lnTo>
                <a:lnTo>
                  <a:pt x="1474375" y="4673"/>
                </a:lnTo>
                <a:lnTo>
                  <a:pt x="1427988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4" name="object 9"/>
          <p:cNvSpPr>
            <a:spLocks/>
          </p:cNvSpPr>
          <p:nvPr/>
        </p:nvSpPr>
        <p:spPr bwMode="auto">
          <a:xfrm>
            <a:off x="3743325" y="3703638"/>
            <a:ext cx="1658938" cy="1381125"/>
          </a:xfrm>
          <a:custGeom>
            <a:avLst/>
            <a:gdLst>
              <a:gd name="T0" fmla="*/ 0 w 1658620"/>
              <a:gd name="T1" fmla="*/ 230123 h 1381125"/>
              <a:gd name="T2" fmla="*/ 4677 w 1658620"/>
              <a:gd name="T3" fmla="*/ 183736 h 1381125"/>
              <a:gd name="T4" fmla="*/ 18091 w 1658620"/>
              <a:gd name="T5" fmla="*/ 140535 h 1381125"/>
              <a:gd name="T6" fmla="*/ 39324 w 1658620"/>
              <a:gd name="T7" fmla="*/ 101444 h 1381125"/>
              <a:gd name="T8" fmla="*/ 67441 w 1658620"/>
              <a:gd name="T9" fmla="*/ 67389 h 1381125"/>
              <a:gd name="T10" fmla="*/ 101520 w 1658620"/>
              <a:gd name="T11" fmla="*/ 39292 h 1381125"/>
              <a:gd name="T12" fmla="*/ 140643 w 1658620"/>
              <a:gd name="T13" fmla="*/ 18079 h 1381125"/>
              <a:gd name="T14" fmla="*/ 183876 w 1658620"/>
              <a:gd name="T15" fmla="*/ 4673 h 1381125"/>
              <a:gd name="T16" fmla="*/ 230299 w 1658620"/>
              <a:gd name="T17" fmla="*/ 0 h 1381125"/>
              <a:gd name="T18" fmla="*/ 1429084 w 1658620"/>
              <a:gd name="T19" fmla="*/ 0 h 1381125"/>
              <a:gd name="T20" fmla="*/ 1475507 w 1658620"/>
              <a:gd name="T21" fmla="*/ 4673 h 1381125"/>
              <a:gd name="T22" fmla="*/ 1518740 w 1658620"/>
              <a:gd name="T23" fmla="*/ 18079 h 1381125"/>
              <a:gd name="T24" fmla="*/ 1557862 w 1658620"/>
              <a:gd name="T25" fmla="*/ 39292 h 1381125"/>
              <a:gd name="T26" fmla="*/ 1591942 w 1658620"/>
              <a:gd name="T27" fmla="*/ 67389 h 1381125"/>
              <a:gd name="T28" fmla="*/ 1620060 w 1658620"/>
              <a:gd name="T29" fmla="*/ 101444 h 1381125"/>
              <a:gd name="T30" fmla="*/ 1641291 w 1658620"/>
              <a:gd name="T31" fmla="*/ 140535 h 1381125"/>
              <a:gd name="T32" fmla="*/ 1654706 w 1658620"/>
              <a:gd name="T33" fmla="*/ 183736 h 1381125"/>
              <a:gd name="T34" fmla="*/ 1659383 w 1658620"/>
              <a:gd name="T35" fmla="*/ 230123 h 1381125"/>
              <a:gd name="T36" fmla="*/ 1659383 w 1658620"/>
              <a:gd name="T37" fmla="*/ 1150619 h 1381125"/>
              <a:gd name="T38" fmla="*/ 1654706 w 1658620"/>
              <a:gd name="T39" fmla="*/ 1197007 h 1381125"/>
              <a:gd name="T40" fmla="*/ 1641291 w 1658620"/>
              <a:gd name="T41" fmla="*/ 1240208 h 1381125"/>
              <a:gd name="T42" fmla="*/ 1620060 w 1658620"/>
              <a:gd name="T43" fmla="*/ 1279299 h 1381125"/>
              <a:gd name="T44" fmla="*/ 1591942 w 1658620"/>
              <a:gd name="T45" fmla="*/ 1313354 h 1381125"/>
              <a:gd name="T46" fmla="*/ 1557862 w 1658620"/>
              <a:gd name="T47" fmla="*/ 1341451 h 1381125"/>
              <a:gd name="T48" fmla="*/ 1518740 w 1658620"/>
              <a:gd name="T49" fmla="*/ 1362664 h 1381125"/>
              <a:gd name="T50" fmla="*/ 1475507 w 1658620"/>
              <a:gd name="T51" fmla="*/ 1376070 h 1381125"/>
              <a:gd name="T52" fmla="*/ 1429084 w 1658620"/>
              <a:gd name="T53" fmla="*/ 1380743 h 1381125"/>
              <a:gd name="T54" fmla="*/ 230299 w 1658620"/>
              <a:gd name="T55" fmla="*/ 1380743 h 1381125"/>
              <a:gd name="T56" fmla="*/ 183876 w 1658620"/>
              <a:gd name="T57" fmla="*/ 1376070 h 1381125"/>
              <a:gd name="T58" fmla="*/ 140643 w 1658620"/>
              <a:gd name="T59" fmla="*/ 1362664 h 1381125"/>
              <a:gd name="T60" fmla="*/ 101520 w 1658620"/>
              <a:gd name="T61" fmla="*/ 1341451 h 1381125"/>
              <a:gd name="T62" fmla="*/ 67441 w 1658620"/>
              <a:gd name="T63" fmla="*/ 1313354 h 1381125"/>
              <a:gd name="T64" fmla="*/ 39324 w 1658620"/>
              <a:gd name="T65" fmla="*/ 1279299 h 1381125"/>
              <a:gd name="T66" fmla="*/ 18091 w 1658620"/>
              <a:gd name="T67" fmla="*/ 1240208 h 1381125"/>
              <a:gd name="T68" fmla="*/ 4677 w 1658620"/>
              <a:gd name="T69" fmla="*/ 1197007 h 1381125"/>
              <a:gd name="T70" fmla="*/ 0 w 1658620"/>
              <a:gd name="T71" fmla="*/ 1150619 h 1381125"/>
              <a:gd name="T72" fmla="*/ 0 w 1658620"/>
              <a:gd name="T73" fmla="*/ 230123 h 13811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8620"/>
              <a:gd name="T112" fmla="*/ 0 h 1381125"/>
              <a:gd name="T113" fmla="*/ 1658620 w 1658620"/>
              <a:gd name="T114" fmla="*/ 1381125 h 13811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8620" h="1381125">
                <a:moveTo>
                  <a:pt x="0" y="230123"/>
                </a:moveTo>
                <a:lnTo>
                  <a:pt x="4673" y="183736"/>
                </a:lnTo>
                <a:lnTo>
                  <a:pt x="18079" y="140535"/>
                </a:lnTo>
                <a:lnTo>
                  <a:pt x="39292" y="101444"/>
                </a:lnTo>
                <a:lnTo>
                  <a:pt x="67389" y="67389"/>
                </a:lnTo>
                <a:lnTo>
                  <a:pt x="101444" y="39292"/>
                </a:lnTo>
                <a:lnTo>
                  <a:pt x="140535" y="18079"/>
                </a:lnTo>
                <a:lnTo>
                  <a:pt x="183736" y="4673"/>
                </a:lnTo>
                <a:lnTo>
                  <a:pt x="230123" y="0"/>
                </a:lnTo>
                <a:lnTo>
                  <a:pt x="1427988" y="0"/>
                </a:lnTo>
                <a:lnTo>
                  <a:pt x="1474375" y="4673"/>
                </a:lnTo>
                <a:lnTo>
                  <a:pt x="1517576" y="18079"/>
                </a:lnTo>
                <a:lnTo>
                  <a:pt x="1556667" y="39292"/>
                </a:lnTo>
                <a:lnTo>
                  <a:pt x="1590722" y="67389"/>
                </a:lnTo>
                <a:lnTo>
                  <a:pt x="1618819" y="101444"/>
                </a:lnTo>
                <a:lnTo>
                  <a:pt x="1640032" y="140535"/>
                </a:lnTo>
                <a:lnTo>
                  <a:pt x="1653438" y="183736"/>
                </a:lnTo>
                <a:lnTo>
                  <a:pt x="1658111" y="230123"/>
                </a:lnTo>
                <a:lnTo>
                  <a:pt x="1658111" y="1150619"/>
                </a:lnTo>
                <a:lnTo>
                  <a:pt x="1653438" y="1197007"/>
                </a:lnTo>
                <a:lnTo>
                  <a:pt x="1640032" y="1240208"/>
                </a:lnTo>
                <a:lnTo>
                  <a:pt x="1618819" y="1279299"/>
                </a:lnTo>
                <a:lnTo>
                  <a:pt x="1590722" y="1313354"/>
                </a:lnTo>
                <a:lnTo>
                  <a:pt x="1556667" y="1341451"/>
                </a:lnTo>
                <a:lnTo>
                  <a:pt x="1517576" y="1362664"/>
                </a:lnTo>
                <a:lnTo>
                  <a:pt x="1474375" y="1376070"/>
                </a:lnTo>
                <a:lnTo>
                  <a:pt x="1427988" y="1380743"/>
                </a:lnTo>
                <a:lnTo>
                  <a:pt x="230123" y="1380743"/>
                </a:lnTo>
                <a:lnTo>
                  <a:pt x="183736" y="1376070"/>
                </a:lnTo>
                <a:lnTo>
                  <a:pt x="140535" y="1362664"/>
                </a:lnTo>
                <a:lnTo>
                  <a:pt x="101444" y="1341451"/>
                </a:lnTo>
                <a:lnTo>
                  <a:pt x="67389" y="1313354"/>
                </a:lnTo>
                <a:lnTo>
                  <a:pt x="39292" y="1279299"/>
                </a:lnTo>
                <a:lnTo>
                  <a:pt x="18079" y="1240208"/>
                </a:lnTo>
                <a:lnTo>
                  <a:pt x="4673" y="1197007"/>
                </a:lnTo>
                <a:lnTo>
                  <a:pt x="0" y="1150619"/>
                </a:lnTo>
                <a:lnTo>
                  <a:pt x="0" y="23012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5" name="object 10"/>
          <p:cNvSpPr txBox="1">
            <a:spLocks noChangeArrowheads="1"/>
          </p:cNvSpPr>
          <p:nvPr/>
        </p:nvSpPr>
        <p:spPr bwMode="auto">
          <a:xfrm>
            <a:off x="3963988" y="4070350"/>
            <a:ext cx="12144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Классификация  расходов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1113"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признакам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object 11"/>
          <p:cNvSpPr>
            <a:spLocks/>
          </p:cNvSpPr>
          <p:nvPr/>
        </p:nvSpPr>
        <p:spPr bwMode="auto">
          <a:xfrm>
            <a:off x="2124075" y="4151313"/>
            <a:ext cx="1581150" cy="485775"/>
          </a:xfrm>
          <a:custGeom>
            <a:avLst/>
            <a:gdLst>
              <a:gd name="T0" fmla="*/ 157604 w 1580514"/>
              <a:gd name="T1" fmla="*/ 0 h 486410"/>
              <a:gd name="T2" fmla="*/ 0 w 1580514"/>
              <a:gd name="T3" fmla="*/ 241811 h 486410"/>
              <a:gd name="T4" fmla="*/ 157604 w 1580514"/>
              <a:gd name="T5" fmla="*/ 483622 h 486410"/>
              <a:gd name="T6" fmla="*/ 157604 w 1580514"/>
              <a:gd name="T7" fmla="*/ 362717 h 486410"/>
              <a:gd name="T8" fmla="*/ 1582933 w 1580514"/>
              <a:gd name="T9" fmla="*/ 362717 h 486410"/>
              <a:gd name="T10" fmla="*/ 1582933 w 1580514"/>
              <a:gd name="T11" fmla="*/ 120905 h 486410"/>
              <a:gd name="T12" fmla="*/ 157604 w 1580514"/>
              <a:gd name="T13" fmla="*/ 120905 h 486410"/>
              <a:gd name="T14" fmla="*/ 157604 w 1580514"/>
              <a:gd name="T15" fmla="*/ 0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0514"/>
              <a:gd name="T25" fmla="*/ 0 h 486410"/>
              <a:gd name="T26" fmla="*/ 1580514 w 1580514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0514" h="486410">
                <a:moveTo>
                  <a:pt x="157352" y="0"/>
                </a:moveTo>
                <a:lnTo>
                  <a:pt x="0" y="243078"/>
                </a:lnTo>
                <a:lnTo>
                  <a:pt x="157352" y="486156"/>
                </a:lnTo>
                <a:lnTo>
                  <a:pt x="157352" y="364617"/>
                </a:lnTo>
                <a:lnTo>
                  <a:pt x="1580388" y="364617"/>
                </a:lnTo>
                <a:lnTo>
                  <a:pt x="1580388" y="121538"/>
                </a:lnTo>
                <a:lnTo>
                  <a:pt x="157352" y="121538"/>
                </a:lnTo>
                <a:lnTo>
                  <a:pt x="157352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7" name="object 12"/>
          <p:cNvSpPr>
            <a:spLocks/>
          </p:cNvSpPr>
          <p:nvPr/>
        </p:nvSpPr>
        <p:spPr bwMode="auto">
          <a:xfrm>
            <a:off x="2124075" y="4151313"/>
            <a:ext cx="1581150" cy="485775"/>
          </a:xfrm>
          <a:custGeom>
            <a:avLst/>
            <a:gdLst>
              <a:gd name="T0" fmla="*/ 0 w 1580514"/>
              <a:gd name="T1" fmla="*/ 241811 h 486410"/>
              <a:gd name="T2" fmla="*/ 157604 w 1580514"/>
              <a:gd name="T3" fmla="*/ 0 h 486410"/>
              <a:gd name="T4" fmla="*/ 157604 w 1580514"/>
              <a:gd name="T5" fmla="*/ 120905 h 486410"/>
              <a:gd name="T6" fmla="*/ 1582933 w 1580514"/>
              <a:gd name="T7" fmla="*/ 120905 h 486410"/>
              <a:gd name="T8" fmla="*/ 1582933 w 1580514"/>
              <a:gd name="T9" fmla="*/ 362717 h 486410"/>
              <a:gd name="T10" fmla="*/ 157604 w 1580514"/>
              <a:gd name="T11" fmla="*/ 362717 h 486410"/>
              <a:gd name="T12" fmla="*/ 157604 w 1580514"/>
              <a:gd name="T13" fmla="*/ 483622 h 486410"/>
              <a:gd name="T14" fmla="*/ 0 w 1580514"/>
              <a:gd name="T15" fmla="*/ 241811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0514"/>
              <a:gd name="T25" fmla="*/ 0 h 486410"/>
              <a:gd name="T26" fmla="*/ 1580514 w 1580514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0514" h="486410">
                <a:moveTo>
                  <a:pt x="0" y="243078"/>
                </a:moveTo>
                <a:lnTo>
                  <a:pt x="157352" y="0"/>
                </a:lnTo>
                <a:lnTo>
                  <a:pt x="157352" y="121538"/>
                </a:lnTo>
                <a:lnTo>
                  <a:pt x="1580388" y="121538"/>
                </a:lnTo>
                <a:lnTo>
                  <a:pt x="1580388" y="364617"/>
                </a:lnTo>
                <a:lnTo>
                  <a:pt x="157352" y="364617"/>
                </a:lnTo>
                <a:lnTo>
                  <a:pt x="157352" y="486156"/>
                </a:lnTo>
                <a:lnTo>
                  <a:pt x="0" y="243078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8" name="object 13"/>
          <p:cNvSpPr txBox="1">
            <a:spLocks noChangeArrowheads="1"/>
          </p:cNvSpPr>
          <p:nvPr/>
        </p:nvSpPr>
        <p:spPr bwMode="auto">
          <a:xfrm>
            <a:off x="2330450" y="4298950"/>
            <a:ext cx="12493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FFFFFF"/>
                </a:solidFill>
                <a:latin typeface="Georgia" pitchFamily="18" charset="0"/>
              </a:rPr>
              <a:t>Функциональная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14349" name="object 14"/>
          <p:cNvSpPr>
            <a:spLocks/>
          </p:cNvSpPr>
          <p:nvPr/>
        </p:nvSpPr>
        <p:spPr bwMode="auto">
          <a:xfrm>
            <a:off x="5430838" y="4151313"/>
            <a:ext cx="1620837" cy="485775"/>
          </a:xfrm>
          <a:custGeom>
            <a:avLst/>
            <a:gdLst>
              <a:gd name="T0" fmla="*/ 1489603 w 1620520"/>
              <a:gd name="T1" fmla="*/ 0 h 486410"/>
              <a:gd name="T2" fmla="*/ 1489603 w 1620520"/>
              <a:gd name="T3" fmla="*/ 120905 h 486410"/>
              <a:gd name="T4" fmla="*/ 0 w 1620520"/>
              <a:gd name="T5" fmla="*/ 120905 h 486410"/>
              <a:gd name="T6" fmla="*/ 0 w 1620520"/>
              <a:gd name="T7" fmla="*/ 362717 h 486410"/>
              <a:gd name="T8" fmla="*/ 1489603 w 1620520"/>
              <a:gd name="T9" fmla="*/ 362717 h 486410"/>
              <a:gd name="T10" fmla="*/ 1489603 w 1620520"/>
              <a:gd name="T11" fmla="*/ 483622 h 486410"/>
              <a:gd name="T12" fmla="*/ 1621280 w 1620520"/>
              <a:gd name="T13" fmla="*/ 241811 h 486410"/>
              <a:gd name="T14" fmla="*/ 1489603 w 1620520"/>
              <a:gd name="T15" fmla="*/ 0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20520"/>
              <a:gd name="T25" fmla="*/ 0 h 486410"/>
              <a:gd name="T26" fmla="*/ 1620520 w 1620520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20520" h="486410">
                <a:moveTo>
                  <a:pt x="1488439" y="0"/>
                </a:moveTo>
                <a:lnTo>
                  <a:pt x="1488439" y="121538"/>
                </a:lnTo>
                <a:lnTo>
                  <a:pt x="0" y="121538"/>
                </a:lnTo>
                <a:lnTo>
                  <a:pt x="0" y="364617"/>
                </a:lnTo>
                <a:lnTo>
                  <a:pt x="1488439" y="364617"/>
                </a:lnTo>
                <a:lnTo>
                  <a:pt x="1488439" y="486156"/>
                </a:lnTo>
                <a:lnTo>
                  <a:pt x="1620012" y="243078"/>
                </a:lnTo>
                <a:lnTo>
                  <a:pt x="1488439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0" name="object 15"/>
          <p:cNvSpPr>
            <a:spLocks/>
          </p:cNvSpPr>
          <p:nvPr/>
        </p:nvSpPr>
        <p:spPr bwMode="auto">
          <a:xfrm>
            <a:off x="5430838" y="4151313"/>
            <a:ext cx="1620837" cy="485775"/>
          </a:xfrm>
          <a:custGeom>
            <a:avLst/>
            <a:gdLst>
              <a:gd name="T0" fmla="*/ 0 w 1620520"/>
              <a:gd name="T1" fmla="*/ 120905 h 486410"/>
              <a:gd name="T2" fmla="*/ 1489603 w 1620520"/>
              <a:gd name="T3" fmla="*/ 120905 h 486410"/>
              <a:gd name="T4" fmla="*/ 1489603 w 1620520"/>
              <a:gd name="T5" fmla="*/ 0 h 486410"/>
              <a:gd name="T6" fmla="*/ 1621280 w 1620520"/>
              <a:gd name="T7" fmla="*/ 241811 h 486410"/>
              <a:gd name="T8" fmla="*/ 1489603 w 1620520"/>
              <a:gd name="T9" fmla="*/ 483622 h 486410"/>
              <a:gd name="T10" fmla="*/ 1489603 w 1620520"/>
              <a:gd name="T11" fmla="*/ 362717 h 486410"/>
              <a:gd name="T12" fmla="*/ 0 w 1620520"/>
              <a:gd name="T13" fmla="*/ 362717 h 486410"/>
              <a:gd name="T14" fmla="*/ 0 w 1620520"/>
              <a:gd name="T15" fmla="*/ 120905 h 486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20520"/>
              <a:gd name="T25" fmla="*/ 0 h 486410"/>
              <a:gd name="T26" fmla="*/ 1620520 w 1620520"/>
              <a:gd name="T27" fmla="*/ 486410 h 4864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20520" h="486410">
                <a:moveTo>
                  <a:pt x="0" y="121538"/>
                </a:moveTo>
                <a:lnTo>
                  <a:pt x="1488439" y="121538"/>
                </a:lnTo>
                <a:lnTo>
                  <a:pt x="1488439" y="0"/>
                </a:lnTo>
                <a:lnTo>
                  <a:pt x="1620012" y="243078"/>
                </a:lnTo>
                <a:lnTo>
                  <a:pt x="1488439" y="486156"/>
                </a:lnTo>
                <a:lnTo>
                  <a:pt x="1488439" y="364617"/>
                </a:lnTo>
                <a:lnTo>
                  <a:pt x="0" y="364617"/>
                </a:lnTo>
                <a:lnTo>
                  <a:pt x="0" y="121538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1" name="object 16"/>
          <p:cNvSpPr txBox="1">
            <a:spLocks noChangeArrowheads="1"/>
          </p:cNvSpPr>
          <p:nvPr/>
        </p:nvSpPr>
        <p:spPr bwMode="auto">
          <a:xfrm>
            <a:off x="5653088" y="4298950"/>
            <a:ext cx="111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FFFFFF"/>
                </a:solidFill>
                <a:latin typeface="Georgia" pitchFamily="18" charset="0"/>
              </a:rPr>
              <a:t>Ведомственная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14352" name="object 17"/>
          <p:cNvSpPr>
            <a:spLocks/>
          </p:cNvSpPr>
          <p:nvPr/>
        </p:nvSpPr>
        <p:spPr bwMode="auto">
          <a:xfrm>
            <a:off x="323850" y="3648075"/>
            <a:ext cx="1800225" cy="2652713"/>
          </a:xfrm>
          <a:custGeom>
            <a:avLst/>
            <a:gdLst>
              <a:gd name="T0" fmla="*/ 1499870 w 1800225"/>
              <a:gd name="T1" fmla="*/ 0 h 2651760"/>
              <a:gd name="T2" fmla="*/ 299974 w 1800225"/>
              <a:gd name="T3" fmla="*/ 0 h 2651760"/>
              <a:gd name="T4" fmla="*/ 251316 w 1800225"/>
              <a:gd name="T5" fmla="*/ 3928 h 2651760"/>
              <a:gd name="T6" fmla="*/ 205158 w 1800225"/>
              <a:gd name="T7" fmla="*/ 15306 h 2651760"/>
              <a:gd name="T8" fmla="*/ 162118 w 1800225"/>
              <a:gd name="T9" fmla="*/ 33518 h 2651760"/>
              <a:gd name="T10" fmla="*/ 122813 w 1800225"/>
              <a:gd name="T11" fmla="*/ 57943 h 2651760"/>
              <a:gd name="T12" fmla="*/ 87860 w 1800225"/>
              <a:gd name="T13" fmla="*/ 87964 h 2651760"/>
              <a:gd name="T14" fmla="*/ 57877 w 1800225"/>
              <a:gd name="T15" fmla="*/ 122961 h 2651760"/>
              <a:gd name="T16" fmla="*/ 33482 w 1800225"/>
              <a:gd name="T17" fmla="*/ 162322 h 2651760"/>
              <a:gd name="T18" fmla="*/ 15292 w 1800225"/>
              <a:gd name="T19" fmla="*/ 205430 h 2651760"/>
              <a:gd name="T20" fmla="*/ 3926 w 1800225"/>
              <a:gd name="T21" fmla="*/ 251661 h 2651760"/>
              <a:gd name="T22" fmla="*/ 0 w 1800225"/>
              <a:gd name="T23" fmla="*/ 300406 h 2651760"/>
              <a:gd name="T24" fmla="*/ 0 w 1800225"/>
              <a:gd name="T25" fmla="*/ 2355168 h 2651760"/>
              <a:gd name="T26" fmla="*/ 3926 w 1800225"/>
              <a:gd name="T27" fmla="*/ 2403892 h 2651760"/>
              <a:gd name="T28" fmla="*/ 15292 w 1800225"/>
              <a:gd name="T29" fmla="*/ 2450118 h 2651760"/>
              <a:gd name="T30" fmla="*/ 33482 w 1800225"/>
              <a:gd name="T31" fmla="*/ 2493218 h 2651760"/>
              <a:gd name="T32" fmla="*/ 57877 w 1800225"/>
              <a:gd name="T33" fmla="*/ 2532582 h 2651760"/>
              <a:gd name="T34" fmla="*/ 87860 w 1800225"/>
              <a:gd name="T35" fmla="*/ 2567584 h 2651760"/>
              <a:gd name="T36" fmla="*/ 122813 w 1800225"/>
              <a:gd name="T37" fmla="*/ 2597611 h 2651760"/>
              <a:gd name="T38" fmla="*/ 162118 w 1800225"/>
              <a:gd name="T39" fmla="*/ 2622040 h 2651760"/>
              <a:gd name="T40" fmla="*/ 205158 w 1800225"/>
              <a:gd name="T41" fmla="*/ 2640259 h 2651760"/>
              <a:gd name="T42" fmla="*/ 251316 w 1800225"/>
              <a:gd name="T43" fmla="*/ 2651641 h 2651760"/>
              <a:gd name="T44" fmla="*/ 299974 w 1800225"/>
              <a:gd name="T45" fmla="*/ 2655572 h 2651760"/>
              <a:gd name="T46" fmla="*/ 1499870 w 1800225"/>
              <a:gd name="T47" fmla="*/ 2655572 h 2651760"/>
              <a:gd name="T48" fmla="*/ 1548512 w 1800225"/>
              <a:gd name="T49" fmla="*/ 2651641 h 2651760"/>
              <a:gd name="T50" fmla="*/ 1594660 w 1800225"/>
              <a:gd name="T51" fmla="*/ 2640259 h 2651760"/>
              <a:gd name="T52" fmla="*/ 1637697 w 1800225"/>
              <a:gd name="T53" fmla="*/ 2622040 h 2651760"/>
              <a:gd name="T54" fmla="*/ 1677003 w 1800225"/>
              <a:gd name="T55" fmla="*/ 2597611 h 2651760"/>
              <a:gd name="T56" fmla="*/ 1711960 w 1800225"/>
              <a:gd name="T57" fmla="*/ 2567584 h 2651760"/>
              <a:gd name="T58" fmla="*/ 1741948 w 1800225"/>
              <a:gd name="T59" fmla="*/ 2532582 h 2651760"/>
              <a:gd name="T60" fmla="*/ 1766349 w 1800225"/>
              <a:gd name="T61" fmla="*/ 2493218 h 2651760"/>
              <a:gd name="T62" fmla="*/ 1784545 w 1800225"/>
              <a:gd name="T63" fmla="*/ 2450118 h 2651760"/>
              <a:gd name="T64" fmla="*/ 1795916 w 1800225"/>
              <a:gd name="T65" fmla="*/ 2403892 h 2651760"/>
              <a:gd name="T66" fmla="*/ 1799844 w 1800225"/>
              <a:gd name="T67" fmla="*/ 2355168 h 2651760"/>
              <a:gd name="T68" fmla="*/ 1799844 w 1800225"/>
              <a:gd name="T69" fmla="*/ 300406 h 2651760"/>
              <a:gd name="T70" fmla="*/ 1795916 w 1800225"/>
              <a:gd name="T71" fmla="*/ 251661 h 2651760"/>
              <a:gd name="T72" fmla="*/ 1784545 w 1800225"/>
              <a:gd name="T73" fmla="*/ 205430 h 2651760"/>
              <a:gd name="T74" fmla="*/ 1766349 w 1800225"/>
              <a:gd name="T75" fmla="*/ 162322 h 2651760"/>
              <a:gd name="T76" fmla="*/ 1741948 w 1800225"/>
              <a:gd name="T77" fmla="*/ 122961 h 2651760"/>
              <a:gd name="T78" fmla="*/ 1711960 w 1800225"/>
              <a:gd name="T79" fmla="*/ 87964 h 2651760"/>
              <a:gd name="T80" fmla="*/ 1677003 w 1800225"/>
              <a:gd name="T81" fmla="*/ 57943 h 2651760"/>
              <a:gd name="T82" fmla="*/ 1637697 w 1800225"/>
              <a:gd name="T83" fmla="*/ 33518 h 2651760"/>
              <a:gd name="T84" fmla="*/ 1594660 w 1800225"/>
              <a:gd name="T85" fmla="*/ 15306 h 2651760"/>
              <a:gd name="T86" fmla="*/ 1548512 w 1800225"/>
              <a:gd name="T87" fmla="*/ 3928 h 2651760"/>
              <a:gd name="T88" fmla="*/ 1499870 w 1800225"/>
              <a:gd name="T89" fmla="*/ 0 h 26517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00225"/>
              <a:gd name="T136" fmla="*/ 0 h 2651760"/>
              <a:gd name="T137" fmla="*/ 1800225 w 1800225"/>
              <a:gd name="T138" fmla="*/ 2651760 h 26517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00225" h="2651760">
                <a:moveTo>
                  <a:pt x="1499870" y="0"/>
                </a:moveTo>
                <a:lnTo>
                  <a:pt x="299974" y="0"/>
                </a:lnTo>
                <a:lnTo>
                  <a:pt x="251316" y="3924"/>
                </a:lnTo>
                <a:lnTo>
                  <a:pt x="205158" y="15286"/>
                </a:lnTo>
                <a:lnTo>
                  <a:pt x="162118" y="33470"/>
                </a:lnTo>
                <a:lnTo>
                  <a:pt x="122813" y="57859"/>
                </a:lnTo>
                <a:lnTo>
                  <a:pt x="87860" y="87836"/>
                </a:lnTo>
                <a:lnTo>
                  <a:pt x="57877" y="122785"/>
                </a:lnTo>
                <a:lnTo>
                  <a:pt x="33482" y="162090"/>
                </a:lnTo>
                <a:lnTo>
                  <a:pt x="15292" y="205134"/>
                </a:lnTo>
                <a:lnTo>
                  <a:pt x="3926" y="251301"/>
                </a:lnTo>
                <a:lnTo>
                  <a:pt x="0" y="299974"/>
                </a:lnTo>
                <a:lnTo>
                  <a:pt x="0" y="2351786"/>
                </a:lnTo>
                <a:lnTo>
                  <a:pt x="3926" y="2400443"/>
                </a:lnTo>
                <a:lnTo>
                  <a:pt x="15292" y="2446601"/>
                </a:lnTo>
                <a:lnTo>
                  <a:pt x="33482" y="2489641"/>
                </a:lnTo>
                <a:lnTo>
                  <a:pt x="57877" y="2528946"/>
                </a:lnTo>
                <a:lnTo>
                  <a:pt x="87860" y="2563899"/>
                </a:lnTo>
                <a:lnTo>
                  <a:pt x="122813" y="2593882"/>
                </a:lnTo>
                <a:lnTo>
                  <a:pt x="162118" y="2618277"/>
                </a:lnTo>
                <a:lnTo>
                  <a:pt x="205158" y="2636467"/>
                </a:lnTo>
                <a:lnTo>
                  <a:pt x="251316" y="2647833"/>
                </a:lnTo>
                <a:lnTo>
                  <a:pt x="299974" y="2651760"/>
                </a:lnTo>
                <a:lnTo>
                  <a:pt x="1499870" y="2651760"/>
                </a:lnTo>
                <a:lnTo>
                  <a:pt x="1548512" y="2647833"/>
                </a:lnTo>
                <a:lnTo>
                  <a:pt x="1594660" y="2636467"/>
                </a:lnTo>
                <a:lnTo>
                  <a:pt x="1637697" y="2618277"/>
                </a:lnTo>
                <a:lnTo>
                  <a:pt x="1677003" y="2593882"/>
                </a:lnTo>
                <a:lnTo>
                  <a:pt x="1711960" y="2563899"/>
                </a:lnTo>
                <a:lnTo>
                  <a:pt x="1741948" y="2528946"/>
                </a:lnTo>
                <a:lnTo>
                  <a:pt x="1766349" y="2489641"/>
                </a:lnTo>
                <a:lnTo>
                  <a:pt x="1784545" y="2446601"/>
                </a:lnTo>
                <a:lnTo>
                  <a:pt x="1795916" y="2400443"/>
                </a:lnTo>
                <a:lnTo>
                  <a:pt x="1799844" y="2351786"/>
                </a:lnTo>
                <a:lnTo>
                  <a:pt x="1799844" y="299974"/>
                </a:lnTo>
                <a:lnTo>
                  <a:pt x="1795916" y="251301"/>
                </a:lnTo>
                <a:lnTo>
                  <a:pt x="1784545" y="205134"/>
                </a:lnTo>
                <a:lnTo>
                  <a:pt x="1766349" y="162090"/>
                </a:lnTo>
                <a:lnTo>
                  <a:pt x="1741948" y="122785"/>
                </a:lnTo>
                <a:lnTo>
                  <a:pt x="1711960" y="87836"/>
                </a:lnTo>
                <a:lnTo>
                  <a:pt x="1677003" y="57859"/>
                </a:lnTo>
                <a:lnTo>
                  <a:pt x="1637697" y="33470"/>
                </a:lnTo>
                <a:lnTo>
                  <a:pt x="1594660" y="15286"/>
                </a:lnTo>
                <a:lnTo>
                  <a:pt x="1548512" y="3924"/>
                </a:lnTo>
                <a:lnTo>
                  <a:pt x="1499870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3" name="object 18"/>
          <p:cNvSpPr>
            <a:spLocks/>
          </p:cNvSpPr>
          <p:nvPr/>
        </p:nvSpPr>
        <p:spPr bwMode="auto">
          <a:xfrm>
            <a:off x="323850" y="3648075"/>
            <a:ext cx="1800225" cy="2652713"/>
          </a:xfrm>
          <a:custGeom>
            <a:avLst/>
            <a:gdLst>
              <a:gd name="T0" fmla="*/ 0 w 1800225"/>
              <a:gd name="T1" fmla="*/ 300406 h 2651760"/>
              <a:gd name="T2" fmla="*/ 3926 w 1800225"/>
              <a:gd name="T3" fmla="*/ 251661 h 2651760"/>
              <a:gd name="T4" fmla="*/ 15292 w 1800225"/>
              <a:gd name="T5" fmla="*/ 205430 h 2651760"/>
              <a:gd name="T6" fmla="*/ 33482 w 1800225"/>
              <a:gd name="T7" fmla="*/ 162322 h 2651760"/>
              <a:gd name="T8" fmla="*/ 57877 w 1800225"/>
              <a:gd name="T9" fmla="*/ 122961 h 2651760"/>
              <a:gd name="T10" fmla="*/ 87860 w 1800225"/>
              <a:gd name="T11" fmla="*/ 87964 h 2651760"/>
              <a:gd name="T12" fmla="*/ 122813 w 1800225"/>
              <a:gd name="T13" fmla="*/ 57943 h 2651760"/>
              <a:gd name="T14" fmla="*/ 162118 w 1800225"/>
              <a:gd name="T15" fmla="*/ 33518 h 2651760"/>
              <a:gd name="T16" fmla="*/ 205158 w 1800225"/>
              <a:gd name="T17" fmla="*/ 15306 h 2651760"/>
              <a:gd name="T18" fmla="*/ 251316 w 1800225"/>
              <a:gd name="T19" fmla="*/ 3928 h 2651760"/>
              <a:gd name="T20" fmla="*/ 299974 w 1800225"/>
              <a:gd name="T21" fmla="*/ 0 h 2651760"/>
              <a:gd name="T22" fmla="*/ 1499870 w 1800225"/>
              <a:gd name="T23" fmla="*/ 0 h 2651760"/>
              <a:gd name="T24" fmla="*/ 1548512 w 1800225"/>
              <a:gd name="T25" fmla="*/ 3928 h 2651760"/>
              <a:gd name="T26" fmla="*/ 1594660 w 1800225"/>
              <a:gd name="T27" fmla="*/ 15306 h 2651760"/>
              <a:gd name="T28" fmla="*/ 1637697 w 1800225"/>
              <a:gd name="T29" fmla="*/ 33518 h 2651760"/>
              <a:gd name="T30" fmla="*/ 1677003 w 1800225"/>
              <a:gd name="T31" fmla="*/ 57943 h 2651760"/>
              <a:gd name="T32" fmla="*/ 1711960 w 1800225"/>
              <a:gd name="T33" fmla="*/ 87964 h 2651760"/>
              <a:gd name="T34" fmla="*/ 1741948 w 1800225"/>
              <a:gd name="T35" fmla="*/ 122961 h 2651760"/>
              <a:gd name="T36" fmla="*/ 1766349 w 1800225"/>
              <a:gd name="T37" fmla="*/ 162322 h 2651760"/>
              <a:gd name="T38" fmla="*/ 1784545 w 1800225"/>
              <a:gd name="T39" fmla="*/ 205430 h 2651760"/>
              <a:gd name="T40" fmla="*/ 1795916 w 1800225"/>
              <a:gd name="T41" fmla="*/ 251661 h 2651760"/>
              <a:gd name="T42" fmla="*/ 1799844 w 1800225"/>
              <a:gd name="T43" fmla="*/ 300406 h 2651760"/>
              <a:gd name="T44" fmla="*/ 1799844 w 1800225"/>
              <a:gd name="T45" fmla="*/ 2355168 h 2651760"/>
              <a:gd name="T46" fmla="*/ 1795916 w 1800225"/>
              <a:gd name="T47" fmla="*/ 2403892 h 2651760"/>
              <a:gd name="T48" fmla="*/ 1784545 w 1800225"/>
              <a:gd name="T49" fmla="*/ 2450118 h 2651760"/>
              <a:gd name="T50" fmla="*/ 1766349 w 1800225"/>
              <a:gd name="T51" fmla="*/ 2493218 h 2651760"/>
              <a:gd name="T52" fmla="*/ 1741948 w 1800225"/>
              <a:gd name="T53" fmla="*/ 2532582 h 2651760"/>
              <a:gd name="T54" fmla="*/ 1711960 w 1800225"/>
              <a:gd name="T55" fmla="*/ 2567584 h 2651760"/>
              <a:gd name="T56" fmla="*/ 1677003 w 1800225"/>
              <a:gd name="T57" fmla="*/ 2597611 h 2651760"/>
              <a:gd name="T58" fmla="*/ 1637697 w 1800225"/>
              <a:gd name="T59" fmla="*/ 2622040 h 2651760"/>
              <a:gd name="T60" fmla="*/ 1594660 w 1800225"/>
              <a:gd name="T61" fmla="*/ 2640259 h 2651760"/>
              <a:gd name="T62" fmla="*/ 1548512 w 1800225"/>
              <a:gd name="T63" fmla="*/ 2651641 h 2651760"/>
              <a:gd name="T64" fmla="*/ 1499870 w 1800225"/>
              <a:gd name="T65" fmla="*/ 2655572 h 2651760"/>
              <a:gd name="T66" fmla="*/ 299974 w 1800225"/>
              <a:gd name="T67" fmla="*/ 2655572 h 2651760"/>
              <a:gd name="T68" fmla="*/ 251316 w 1800225"/>
              <a:gd name="T69" fmla="*/ 2651641 h 2651760"/>
              <a:gd name="T70" fmla="*/ 205158 w 1800225"/>
              <a:gd name="T71" fmla="*/ 2640259 h 2651760"/>
              <a:gd name="T72" fmla="*/ 162118 w 1800225"/>
              <a:gd name="T73" fmla="*/ 2622040 h 2651760"/>
              <a:gd name="T74" fmla="*/ 122813 w 1800225"/>
              <a:gd name="T75" fmla="*/ 2597611 h 2651760"/>
              <a:gd name="T76" fmla="*/ 87860 w 1800225"/>
              <a:gd name="T77" fmla="*/ 2567584 h 2651760"/>
              <a:gd name="T78" fmla="*/ 57877 w 1800225"/>
              <a:gd name="T79" fmla="*/ 2532582 h 2651760"/>
              <a:gd name="T80" fmla="*/ 33482 w 1800225"/>
              <a:gd name="T81" fmla="*/ 2493218 h 2651760"/>
              <a:gd name="T82" fmla="*/ 15292 w 1800225"/>
              <a:gd name="T83" fmla="*/ 2450118 h 2651760"/>
              <a:gd name="T84" fmla="*/ 3926 w 1800225"/>
              <a:gd name="T85" fmla="*/ 2403892 h 2651760"/>
              <a:gd name="T86" fmla="*/ 0 w 1800225"/>
              <a:gd name="T87" fmla="*/ 2355168 h 2651760"/>
              <a:gd name="T88" fmla="*/ 0 w 1800225"/>
              <a:gd name="T89" fmla="*/ 300406 h 26517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00225"/>
              <a:gd name="T136" fmla="*/ 0 h 2651760"/>
              <a:gd name="T137" fmla="*/ 1800225 w 1800225"/>
              <a:gd name="T138" fmla="*/ 2651760 h 26517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00225" h="2651760">
                <a:moveTo>
                  <a:pt x="0" y="299974"/>
                </a:moveTo>
                <a:lnTo>
                  <a:pt x="3926" y="251301"/>
                </a:lnTo>
                <a:lnTo>
                  <a:pt x="15292" y="205134"/>
                </a:lnTo>
                <a:lnTo>
                  <a:pt x="33482" y="162090"/>
                </a:lnTo>
                <a:lnTo>
                  <a:pt x="57877" y="122785"/>
                </a:lnTo>
                <a:lnTo>
                  <a:pt x="87860" y="87836"/>
                </a:lnTo>
                <a:lnTo>
                  <a:pt x="122813" y="57859"/>
                </a:lnTo>
                <a:lnTo>
                  <a:pt x="162118" y="33470"/>
                </a:lnTo>
                <a:lnTo>
                  <a:pt x="205158" y="15286"/>
                </a:lnTo>
                <a:lnTo>
                  <a:pt x="251316" y="3924"/>
                </a:lnTo>
                <a:lnTo>
                  <a:pt x="299974" y="0"/>
                </a:lnTo>
                <a:lnTo>
                  <a:pt x="1499870" y="0"/>
                </a:lnTo>
                <a:lnTo>
                  <a:pt x="1548512" y="3924"/>
                </a:lnTo>
                <a:lnTo>
                  <a:pt x="1594660" y="15286"/>
                </a:lnTo>
                <a:lnTo>
                  <a:pt x="1637697" y="33470"/>
                </a:lnTo>
                <a:lnTo>
                  <a:pt x="1677003" y="57859"/>
                </a:lnTo>
                <a:lnTo>
                  <a:pt x="1711960" y="87836"/>
                </a:lnTo>
                <a:lnTo>
                  <a:pt x="1741948" y="122785"/>
                </a:lnTo>
                <a:lnTo>
                  <a:pt x="1766349" y="162090"/>
                </a:lnTo>
                <a:lnTo>
                  <a:pt x="1784545" y="205134"/>
                </a:lnTo>
                <a:lnTo>
                  <a:pt x="1795916" y="251301"/>
                </a:lnTo>
                <a:lnTo>
                  <a:pt x="1799844" y="299974"/>
                </a:lnTo>
                <a:lnTo>
                  <a:pt x="1799844" y="2351786"/>
                </a:lnTo>
                <a:lnTo>
                  <a:pt x="1795916" y="2400443"/>
                </a:lnTo>
                <a:lnTo>
                  <a:pt x="1784545" y="2446601"/>
                </a:lnTo>
                <a:lnTo>
                  <a:pt x="1766349" y="2489641"/>
                </a:lnTo>
                <a:lnTo>
                  <a:pt x="1741948" y="2528946"/>
                </a:lnTo>
                <a:lnTo>
                  <a:pt x="1711960" y="2563899"/>
                </a:lnTo>
                <a:lnTo>
                  <a:pt x="1677003" y="2593882"/>
                </a:lnTo>
                <a:lnTo>
                  <a:pt x="1637697" y="2618277"/>
                </a:lnTo>
                <a:lnTo>
                  <a:pt x="1594660" y="2636467"/>
                </a:lnTo>
                <a:lnTo>
                  <a:pt x="1548512" y="2647833"/>
                </a:lnTo>
                <a:lnTo>
                  <a:pt x="1499870" y="2651760"/>
                </a:lnTo>
                <a:lnTo>
                  <a:pt x="299974" y="2651760"/>
                </a:lnTo>
                <a:lnTo>
                  <a:pt x="251316" y="2647833"/>
                </a:lnTo>
                <a:lnTo>
                  <a:pt x="205158" y="2636467"/>
                </a:lnTo>
                <a:lnTo>
                  <a:pt x="162118" y="2618277"/>
                </a:lnTo>
                <a:lnTo>
                  <a:pt x="122813" y="2593882"/>
                </a:lnTo>
                <a:lnTo>
                  <a:pt x="87860" y="2563899"/>
                </a:lnTo>
                <a:lnTo>
                  <a:pt x="57877" y="2528946"/>
                </a:lnTo>
                <a:lnTo>
                  <a:pt x="33482" y="2489641"/>
                </a:lnTo>
                <a:lnTo>
                  <a:pt x="15292" y="2446601"/>
                </a:lnTo>
                <a:lnTo>
                  <a:pt x="3926" y="2400443"/>
                </a:lnTo>
                <a:lnTo>
                  <a:pt x="0" y="2351786"/>
                </a:lnTo>
                <a:lnTo>
                  <a:pt x="0" y="299974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4" name="object 19"/>
          <p:cNvSpPr txBox="1">
            <a:spLocks noChangeArrowheads="1"/>
          </p:cNvSpPr>
          <p:nvPr/>
        </p:nvSpPr>
        <p:spPr bwMode="auto">
          <a:xfrm>
            <a:off x="538163" y="3873500"/>
            <a:ext cx="1371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/>
            <a:r>
              <a: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классификация  отражает  направление средств  бюджета на  выполнение  основных функций  государства (раздел-  подраздел-целевые  статьи-виды  расходов)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object 20"/>
          <p:cNvSpPr>
            <a:spLocks/>
          </p:cNvSpPr>
          <p:nvPr/>
        </p:nvSpPr>
        <p:spPr bwMode="auto">
          <a:xfrm>
            <a:off x="7051675" y="3684588"/>
            <a:ext cx="1819275" cy="2616200"/>
          </a:xfrm>
          <a:custGeom>
            <a:avLst/>
            <a:gdLst>
              <a:gd name="T0" fmla="*/ 1514267 w 1819909"/>
              <a:gd name="T1" fmla="*/ 0 h 2615565"/>
              <a:gd name="T2" fmla="*/ 302852 w 1819909"/>
              <a:gd name="T3" fmla="*/ 0 h 2615565"/>
              <a:gd name="T4" fmla="*/ 253725 w 1819909"/>
              <a:gd name="T5" fmla="*/ 3972 h 2615565"/>
              <a:gd name="T6" fmla="*/ 207122 w 1819909"/>
              <a:gd name="T7" fmla="*/ 15475 h 2615565"/>
              <a:gd name="T8" fmla="*/ 163667 w 1819909"/>
              <a:gd name="T9" fmla="*/ 33879 h 2615565"/>
              <a:gd name="T10" fmla="*/ 123985 w 1819909"/>
              <a:gd name="T11" fmla="*/ 58565 h 2615565"/>
              <a:gd name="T12" fmla="*/ 88696 w 1819909"/>
              <a:gd name="T13" fmla="*/ 88908 h 2615565"/>
              <a:gd name="T14" fmla="*/ 58429 w 1819909"/>
              <a:gd name="T15" fmla="*/ 124277 h 2615565"/>
              <a:gd name="T16" fmla="*/ 33799 w 1819909"/>
              <a:gd name="T17" fmla="*/ 164055 h 2615565"/>
              <a:gd name="T18" fmla="*/ 15439 w 1819909"/>
              <a:gd name="T19" fmla="*/ 207610 h 2615565"/>
              <a:gd name="T20" fmla="*/ 3964 w 1819909"/>
              <a:gd name="T21" fmla="*/ 254326 h 2615565"/>
              <a:gd name="T22" fmla="*/ 0 w 1819909"/>
              <a:gd name="T23" fmla="*/ 303572 h 2615565"/>
              <a:gd name="T24" fmla="*/ 0 w 1819909"/>
              <a:gd name="T25" fmla="*/ 2314157 h 2615565"/>
              <a:gd name="T26" fmla="*/ 3965 w 1819909"/>
              <a:gd name="T27" fmla="*/ 2363399 h 2615565"/>
              <a:gd name="T28" fmla="*/ 15441 w 1819909"/>
              <a:gd name="T29" fmla="*/ 2410112 h 2615565"/>
              <a:gd name="T30" fmla="*/ 33803 w 1819909"/>
              <a:gd name="T31" fmla="*/ 2453667 h 2615565"/>
              <a:gd name="T32" fmla="*/ 58434 w 1819909"/>
              <a:gd name="T33" fmla="*/ 2493444 h 2615565"/>
              <a:gd name="T34" fmla="*/ 88702 w 1819909"/>
              <a:gd name="T35" fmla="*/ 2528815 h 2615565"/>
              <a:gd name="T36" fmla="*/ 123991 w 1819909"/>
              <a:gd name="T37" fmla="*/ 2559158 h 2615565"/>
              <a:gd name="T38" fmla="*/ 163672 w 1819909"/>
              <a:gd name="T39" fmla="*/ 2583844 h 2615565"/>
              <a:gd name="T40" fmla="*/ 207127 w 1819909"/>
              <a:gd name="T41" fmla="*/ 2602251 h 2615565"/>
              <a:gd name="T42" fmla="*/ 253729 w 1819909"/>
              <a:gd name="T43" fmla="*/ 2613751 h 2615565"/>
              <a:gd name="T44" fmla="*/ 302852 w 1819909"/>
              <a:gd name="T45" fmla="*/ 2617728 h 2615565"/>
              <a:gd name="T46" fmla="*/ 1514267 w 1819909"/>
              <a:gd name="T47" fmla="*/ 2617728 h 2615565"/>
              <a:gd name="T48" fmla="*/ 1563398 w 1819909"/>
              <a:gd name="T49" fmla="*/ 2613751 h 2615565"/>
              <a:gd name="T50" fmla="*/ 1610003 w 1819909"/>
              <a:gd name="T51" fmla="*/ 2602251 h 2615565"/>
              <a:gd name="T52" fmla="*/ 1653458 w 1819909"/>
              <a:gd name="T53" fmla="*/ 2583842 h 2615565"/>
              <a:gd name="T54" fmla="*/ 1693142 w 1819909"/>
              <a:gd name="T55" fmla="*/ 2559154 h 2615565"/>
              <a:gd name="T56" fmla="*/ 1728428 w 1819909"/>
              <a:gd name="T57" fmla="*/ 2528809 h 2615565"/>
              <a:gd name="T58" fmla="*/ 1758696 w 1819909"/>
              <a:gd name="T59" fmla="*/ 2493438 h 2615565"/>
              <a:gd name="T60" fmla="*/ 1783323 w 1819909"/>
              <a:gd name="T61" fmla="*/ 2453661 h 2615565"/>
              <a:gd name="T62" fmla="*/ 1801684 w 1819909"/>
              <a:gd name="T63" fmla="*/ 2410106 h 2615565"/>
              <a:gd name="T64" fmla="*/ 1813158 w 1819909"/>
              <a:gd name="T65" fmla="*/ 2363395 h 2615565"/>
              <a:gd name="T66" fmla="*/ 1817121 w 1819909"/>
              <a:gd name="T67" fmla="*/ 2314157 h 2615565"/>
              <a:gd name="T68" fmla="*/ 1817121 w 1819909"/>
              <a:gd name="T69" fmla="*/ 303572 h 2615565"/>
              <a:gd name="T70" fmla="*/ 1813158 w 1819909"/>
              <a:gd name="T71" fmla="*/ 254326 h 2615565"/>
              <a:gd name="T72" fmla="*/ 1801683 w 1819909"/>
              <a:gd name="T73" fmla="*/ 207610 h 2615565"/>
              <a:gd name="T74" fmla="*/ 1783321 w 1819909"/>
              <a:gd name="T75" fmla="*/ 164055 h 2615565"/>
              <a:gd name="T76" fmla="*/ 1758693 w 1819909"/>
              <a:gd name="T77" fmla="*/ 124277 h 2615565"/>
              <a:gd name="T78" fmla="*/ 1728424 w 1819909"/>
              <a:gd name="T79" fmla="*/ 88908 h 2615565"/>
              <a:gd name="T80" fmla="*/ 1693137 w 1819909"/>
              <a:gd name="T81" fmla="*/ 58565 h 2615565"/>
              <a:gd name="T82" fmla="*/ 1653454 w 1819909"/>
              <a:gd name="T83" fmla="*/ 33879 h 2615565"/>
              <a:gd name="T84" fmla="*/ 1610000 w 1819909"/>
              <a:gd name="T85" fmla="*/ 15475 h 2615565"/>
              <a:gd name="T86" fmla="*/ 1563397 w 1819909"/>
              <a:gd name="T87" fmla="*/ 3972 h 2615565"/>
              <a:gd name="T88" fmla="*/ 1514267 w 1819909"/>
              <a:gd name="T89" fmla="*/ 0 h 2615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19909"/>
              <a:gd name="T136" fmla="*/ 0 h 2615565"/>
              <a:gd name="T137" fmla="*/ 1819909 w 1819909"/>
              <a:gd name="T138" fmla="*/ 2615565 h 26155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19909" h="2615565">
                <a:moveTo>
                  <a:pt x="1516379" y="0"/>
                </a:moveTo>
                <a:lnTo>
                  <a:pt x="303275" y="0"/>
                </a:lnTo>
                <a:lnTo>
                  <a:pt x="254078" y="3968"/>
                </a:lnTo>
                <a:lnTo>
                  <a:pt x="207410" y="15459"/>
                </a:lnTo>
                <a:lnTo>
                  <a:pt x="163895" y="33847"/>
                </a:lnTo>
                <a:lnTo>
                  <a:pt x="124157" y="58509"/>
                </a:lnTo>
                <a:lnTo>
                  <a:pt x="88820" y="88820"/>
                </a:lnTo>
                <a:lnTo>
                  <a:pt x="58509" y="124157"/>
                </a:lnTo>
                <a:lnTo>
                  <a:pt x="33847" y="163895"/>
                </a:lnTo>
                <a:lnTo>
                  <a:pt x="15459" y="207410"/>
                </a:lnTo>
                <a:lnTo>
                  <a:pt x="3968" y="254078"/>
                </a:lnTo>
                <a:lnTo>
                  <a:pt x="0" y="303276"/>
                </a:lnTo>
                <a:lnTo>
                  <a:pt x="0" y="2311908"/>
                </a:lnTo>
                <a:lnTo>
                  <a:pt x="3969" y="2361102"/>
                </a:lnTo>
                <a:lnTo>
                  <a:pt x="15461" y="2407768"/>
                </a:lnTo>
                <a:lnTo>
                  <a:pt x="33851" y="2451283"/>
                </a:lnTo>
                <a:lnTo>
                  <a:pt x="58514" y="2491021"/>
                </a:lnTo>
                <a:lnTo>
                  <a:pt x="88826" y="2526358"/>
                </a:lnTo>
                <a:lnTo>
                  <a:pt x="124163" y="2556670"/>
                </a:lnTo>
                <a:lnTo>
                  <a:pt x="163900" y="2581333"/>
                </a:lnTo>
                <a:lnTo>
                  <a:pt x="207415" y="2599723"/>
                </a:lnTo>
                <a:lnTo>
                  <a:pt x="254082" y="2611214"/>
                </a:lnTo>
                <a:lnTo>
                  <a:pt x="303275" y="2615184"/>
                </a:lnTo>
                <a:lnTo>
                  <a:pt x="1516379" y="2615184"/>
                </a:lnTo>
                <a:lnTo>
                  <a:pt x="1565578" y="2611214"/>
                </a:lnTo>
                <a:lnTo>
                  <a:pt x="1612248" y="2599722"/>
                </a:lnTo>
                <a:lnTo>
                  <a:pt x="1655764" y="2581331"/>
                </a:lnTo>
                <a:lnTo>
                  <a:pt x="1695503" y="2556667"/>
                </a:lnTo>
                <a:lnTo>
                  <a:pt x="1730839" y="2526353"/>
                </a:lnTo>
                <a:lnTo>
                  <a:pt x="1761149" y="2491015"/>
                </a:lnTo>
                <a:lnTo>
                  <a:pt x="1785810" y="2451277"/>
                </a:lnTo>
                <a:lnTo>
                  <a:pt x="1804197" y="2407763"/>
                </a:lnTo>
                <a:lnTo>
                  <a:pt x="1815687" y="2361099"/>
                </a:lnTo>
                <a:lnTo>
                  <a:pt x="1819655" y="2311908"/>
                </a:lnTo>
                <a:lnTo>
                  <a:pt x="1819655" y="303276"/>
                </a:lnTo>
                <a:lnTo>
                  <a:pt x="1815687" y="254078"/>
                </a:lnTo>
                <a:lnTo>
                  <a:pt x="1804196" y="207410"/>
                </a:lnTo>
                <a:lnTo>
                  <a:pt x="1785808" y="163895"/>
                </a:lnTo>
                <a:lnTo>
                  <a:pt x="1761146" y="124157"/>
                </a:lnTo>
                <a:lnTo>
                  <a:pt x="1730835" y="88820"/>
                </a:lnTo>
                <a:lnTo>
                  <a:pt x="1695498" y="58509"/>
                </a:lnTo>
                <a:lnTo>
                  <a:pt x="1655760" y="33847"/>
                </a:lnTo>
                <a:lnTo>
                  <a:pt x="1612245" y="15459"/>
                </a:lnTo>
                <a:lnTo>
                  <a:pt x="1565577" y="3968"/>
                </a:lnTo>
                <a:lnTo>
                  <a:pt x="1516379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6" name="object 21"/>
          <p:cNvSpPr>
            <a:spLocks/>
          </p:cNvSpPr>
          <p:nvPr/>
        </p:nvSpPr>
        <p:spPr bwMode="auto">
          <a:xfrm>
            <a:off x="7051675" y="3684588"/>
            <a:ext cx="1819275" cy="2616200"/>
          </a:xfrm>
          <a:custGeom>
            <a:avLst/>
            <a:gdLst>
              <a:gd name="T0" fmla="*/ 0 w 1819909"/>
              <a:gd name="T1" fmla="*/ 303572 h 2615565"/>
              <a:gd name="T2" fmla="*/ 3964 w 1819909"/>
              <a:gd name="T3" fmla="*/ 254326 h 2615565"/>
              <a:gd name="T4" fmla="*/ 15439 w 1819909"/>
              <a:gd name="T5" fmla="*/ 207610 h 2615565"/>
              <a:gd name="T6" fmla="*/ 33799 w 1819909"/>
              <a:gd name="T7" fmla="*/ 164055 h 2615565"/>
              <a:gd name="T8" fmla="*/ 58429 w 1819909"/>
              <a:gd name="T9" fmla="*/ 124277 h 2615565"/>
              <a:gd name="T10" fmla="*/ 88696 w 1819909"/>
              <a:gd name="T11" fmla="*/ 88908 h 2615565"/>
              <a:gd name="T12" fmla="*/ 123985 w 1819909"/>
              <a:gd name="T13" fmla="*/ 58565 h 2615565"/>
              <a:gd name="T14" fmla="*/ 163667 w 1819909"/>
              <a:gd name="T15" fmla="*/ 33879 h 2615565"/>
              <a:gd name="T16" fmla="*/ 207122 w 1819909"/>
              <a:gd name="T17" fmla="*/ 15475 h 2615565"/>
              <a:gd name="T18" fmla="*/ 253725 w 1819909"/>
              <a:gd name="T19" fmla="*/ 3972 h 2615565"/>
              <a:gd name="T20" fmla="*/ 302852 w 1819909"/>
              <a:gd name="T21" fmla="*/ 0 h 2615565"/>
              <a:gd name="T22" fmla="*/ 1514267 w 1819909"/>
              <a:gd name="T23" fmla="*/ 0 h 2615565"/>
              <a:gd name="T24" fmla="*/ 1563397 w 1819909"/>
              <a:gd name="T25" fmla="*/ 3972 h 2615565"/>
              <a:gd name="T26" fmla="*/ 1610000 w 1819909"/>
              <a:gd name="T27" fmla="*/ 15475 h 2615565"/>
              <a:gd name="T28" fmla="*/ 1653454 w 1819909"/>
              <a:gd name="T29" fmla="*/ 33879 h 2615565"/>
              <a:gd name="T30" fmla="*/ 1693137 w 1819909"/>
              <a:gd name="T31" fmla="*/ 58565 h 2615565"/>
              <a:gd name="T32" fmla="*/ 1728424 w 1819909"/>
              <a:gd name="T33" fmla="*/ 88908 h 2615565"/>
              <a:gd name="T34" fmla="*/ 1758693 w 1819909"/>
              <a:gd name="T35" fmla="*/ 124277 h 2615565"/>
              <a:gd name="T36" fmla="*/ 1783321 w 1819909"/>
              <a:gd name="T37" fmla="*/ 164055 h 2615565"/>
              <a:gd name="T38" fmla="*/ 1801683 w 1819909"/>
              <a:gd name="T39" fmla="*/ 207610 h 2615565"/>
              <a:gd name="T40" fmla="*/ 1813158 w 1819909"/>
              <a:gd name="T41" fmla="*/ 254326 h 2615565"/>
              <a:gd name="T42" fmla="*/ 1817121 w 1819909"/>
              <a:gd name="T43" fmla="*/ 303572 h 2615565"/>
              <a:gd name="T44" fmla="*/ 1817121 w 1819909"/>
              <a:gd name="T45" fmla="*/ 2314157 h 2615565"/>
              <a:gd name="T46" fmla="*/ 1813158 w 1819909"/>
              <a:gd name="T47" fmla="*/ 2363399 h 2615565"/>
              <a:gd name="T48" fmla="*/ 1801683 w 1819909"/>
              <a:gd name="T49" fmla="*/ 2410112 h 2615565"/>
              <a:gd name="T50" fmla="*/ 1783321 w 1819909"/>
              <a:gd name="T51" fmla="*/ 2453667 h 2615565"/>
              <a:gd name="T52" fmla="*/ 1758693 w 1819909"/>
              <a:gd name="T53" fmla="*/ 2493444 h 2615565"/>
              <a:gd name="T54" fmla="*/ 1728424 w 1819909"/>
              <a:gd name="T55" fmla="*/ 2528815 h 2615565"/>
              <a:gd name="T56" fmla="*/ 1693137 w 1819909"/>
              <a:gd name="T57" fmla="*/ 2559158 h 2615565"/>
              <a:gd name="T58" fmla="*/ 1653454 w 1819909"/>
              <a:gd name="T59" fmla="*/ 2583844 h 2615565"/>
              <a:gd name="T60" fmla="*/ 1610000 w 1819909"/>
              <a:gd name="T61" fmla="*/ 2602251 h 2615565"/>
              <a:gd name="T62" fmla="*/ 1563397 w 1819909"/>
              <a:gd name="T63" fmla="*/ 2613751 h 2615565"/>
              <a:gd name="T64" fmla="*/ 1514267 w 1819909"/>
              <a:gd name="T65" fmla="*/ 2617728 h 2615565"/>
              <a:gd name="T66" fmla="*/ 302852 w 1819909"/>
              <a:gd name="T67" fmla="*/ 2617728 h 2615565"/>
              <a:gd name="T68" fmla="*/ 253725 w 1819909"/>
              <a:gd name="T69" fmla="*/ 2613751 h 2615565"/>
              <a:gd name="T70" fmla="*/ 207122 w 1819909"/>
              <a:gd name="T71" fmla="*/ 2602251 h 2615565"/>
              <a:gd name="T72" fmla="*/ 163667 w 1819909"/>
              <a:gd name="T73" fmla="*/ 2583842 h 2615565"/>
              <a:gd name="T74" fmla="*/ 123985 w 1819909"/>
              <a:gd name="T75" fmla="*/ 2559154 h 2615565"/>
              <a:gd name="T76" fmla="*/ 88696 w 1819909"/>
              <a:gd name="T77" fmla="*/ 2528809 h 2615565"/>
              <a:gd name="T78" fmla="*/ 58429 w 1819909"/>
              <a:gd name="T79" fmla="*/ 2493438 h 2615565"/>
              <a:gd name="T80" fmla="*/ 33799 w 1819909"/>
              <a:gd name="T81" fmla="*/ 2453661 h 2615565"/>
              <a:gd name="T82" fmla="*/ 15439 w 1819909"/>
              <a:gd name="T83" fmla="*/ 2410106 h 2615565"/>
              <a:gd name="T84" fmla="*/ 3964 w 1819909"/>
              <a:gd name="T85" fmla="*/ 2363395 h 2615565"/>
              <a:gd name="T86" fmla="*/ 0 w 1819909"/>
              <a:gd name="T87" fmla="*/ 2314157 h 2615565"/>
              <a:gd name="T88" fmla="*/ 0 w 1819909"/>
              <a:gd name="T89" fmla="*/ 303572 h 2615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19909"/>
              <a:gd name="T136" fmla="*/ 0 h 2615565"/>
              <a:gd name="T137" fmla="*/ 1819909 w 1819909"/>
              <a:gd name="T138" fmla="*/ 2615565 h 26155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19909" h="2615565">
                <a:moveTo>
                  <a:pt x="0" y="303276"/>
                </a:moveTo>
                <a:lnTo>
                  <a:pt x="3968" y="254078"/>
                </a:lnTo>
                <a:lnTo>
                  <a:pt x="15459" y="207410"/>
                </a:lnTo>
                <a:lnTo>
                  <a:pt x="33847" y="163895"/>
                </a:lnTo>
                <a:lnTo>
                  <a:pt x="58509" y="124157"/>
                </a:lnTo>
                <a:lnTo>
                  <a:pt x="88820" y="88820"/>
                </a:lnTo>
                <a:lnTo>
                  <a:pt x="124157" y="58509"/>
                </a:lnTo>
                <a:lnTo>
                  <a:pt x="163895" y="33847"/>
                </a:lnTo>
                <a:lnTo>
                  <a:pt x="207410" y="15459"/>
                </a:lnTo>
                <a:lnTo>
                  <a:pt x="254078" y="3968"/>
                </a:lnTo>
                <a:lnTo>
                  <a:pt x="303275" y="0"/>
                </a:lnTo>
                <a:lnTo>
                  <a:pt x="1516379" y="0"/>
                </a:lnTo>
                <a:lnTo>
                  <a:pt x="1565577" y="3968"/>
                </a:lnTo>
                <a:lnTo>
                  <a:pt x="1612245" y="15459"/>
                </a:lnTo>
                <a:lnTo>
                  <a:pt x="1655760" y="33847"/>
                </a:lnTo>
                <a:lnTo>
                  <a:pt x="1695498" y="58509"/>
                </a:lnTo>
                <a:lnTo>
                  <a:pt x="1730835" y="88820"/>
                </a:lnTo>
                <a:lnTo>
                  <a:pt x="1761146" y="124157"/>
                </a:lnTo>
                <a:lnTo>
                  <a:pt x="1785808" y="163895"/>
                </a:lnTo>
                <a:lnTo>
                  <a:pt x="1804196" y="207410"/>
                </a:lnTo>
                <a:lnTo>
                  <a:pt x="1815687" y="254078"/>
                </a:lnTo>
                <a:lnTo>
                  <a:pt x="1819655" y="303276"/>
                </a:lnTo>
                <a:lnTo>
                  <a:pt x="1819655" y="2311908"/>
                </a:lnTo>
                <a:lnTo>
                  <a:pt x="1815687" y="2361102"/>
                </a:lnTo>
                <a:lnTo>
                  <a:pt x="1804196" y="2407768"/>
                </a:lnTo>
                <a:lnTo>
                  <a:pt x="1785808" y="2451283"/>
                </a:lnTo>
                <a:lnTo>
                  <a:pt x="1761146" y="2491021"/>
                </a:lnTo>
                <a:lnTo>
                  <a:pt x="1730835" y="2526358"/>
                </a:lnTo>
                <a:lnTo>
                  <a:pt x="1695498" y="2556670"/>
                </a:lnTo>
                <a:lnTo>
                  <a:pt x="1655760" y="2581333"/>
                </a:lnTo>
                <a:lnTo>
                  <a:pt x="1612245" y="2599723"/>
                </a:lnTo>
                <a:lnTo>
                  <a:pt x="1565577" y="2611214"/>
                </a:lnTo>
                <a:lnTo>
                  <a:pt x="1516379" y="2615184"/>
                </a:lnTo>
                <a:lnTo>
                  <a:pt x="303275" y="2615184"/>
                </a:lnTo>
                <a:lnTo>
                  <a:pt x="254078" y="2611214"/>
                </a:lnTo>
                <a:lnTo>
                  <a:pt x="207410" y="2599722"/>
                </a:lnTo>
                <a:lnTo>
                  <a:pt x="163895" y="2581331"/>
                </a:lnTo>
                <a:lnTo>
                  <a:pt x="124157" y="2556667"/>
                </a:lnTo>
                <a:lnTo>
                  <a:pt x="88820" y="2526353"/>
                </a:lnTo>
                <a:lnTo>
                  <a:pt x="58509" y="2491015"/>
                </a:lnTo>
                <a:lnTo>
                  <a:pt x="33847" y="2451277"/>
                </a:lnTo>
                <a:lnTo>
                  <a:pt x="15459" y="2407763"/>
                </a:lnTo>
                <a:lnTo>
                  <a:pt x="3968" y="2361099"/>
                </a:lnTo>
                <a:lnTo>
                  <a:pt x="0" y="2311908"/>
                </a:lnTo>
                <a:lnTo>
                  <a:pt x="0" y="303276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7" name="object 22"/>
          <p:cNvSpPr txBox="1">
            <a:spLocks noChangeArrowheads="1"/>
          </p:cNvSpPr>
          <p:nvPr/>
        </p:nvSpPr>
        <p:spPr bwMode="auto">
          <a:xfrm>
            <a:off x="7231063" y="3800475"/>
            <a:ext cx="145891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1588" algn="ctr"/>
            <a:r>
              <a: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Классификация  расходов бюджета  непосредственно  связана со структурой  управления, она  отображает  группировку  юридических лиц,  получающих  бюджетные средства  (главные  распорядители  средств бюджета)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object 23"/>
          <p:cNvSpPr>
            <a:spLocks/>
          </p:cNvSpPr>
          <p:nvPr/>
        </p:nvSpPr>
        <p:spPr bwMode="auto">
          <a:xfrm>
            <a:off x="3238500" y="5194300"/>
            <a:ext cx="2701925" cy="360363"/>
          </a:xfrm>
          <a:custGeom>
            <a:avLst/>
            <a:gdLst>
              <a:gd name="T0" fmla="*/ 2699510 w 2702560"/>
              <a:gd name="T1" fmla="*/ 178699 h 361314"/>
              <a:gd name="T2" fmla="*/ 0 w 2702560"/>
              <a:gd name="T3" fmla="*/ 178699 h 361314"/>
              <a:gd name="T4" fmla="*/ 1349758 w 2702560"/>
              <a:gd name="T5" fmla="*/ 357399 h 361314"/>
              <a:gd name="T6" fmla="*/ 2699510 w 2702560"/>
              <a:gd name="T7" fmla="*/ 178699 h 361314"/>
              <a:gd name="T8" fmla="*/ 2024635 w 2702560"/>
              <a:gd name="T9" fmla="*/ 0 h 361314"/>
              <a:gd name="T10" fmla="*/ 674877 w 2702560"/>
              <a:gd name="T11" fmla="*/ 0 h 361314"/>
              <a:gd name="T12" fmla="*/ 674877 w 2702560"/>
              <a:gd name="T13" fmla="*/ 178699 h 361314"/>
              <a:gd name="T14" fmla="*/ 2024635 w 2702560"/>
              <a:gd name="T15" fmla="*/ 178699 h 361314"/>
              <a:gd name="T16" fmla="*/ 2024635 w 2702560"/>
              <a:gd name="T17" fmla="*/ 0 h 361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02560"/>
              <a:gd name="T28" fmla="*/ 0 h 361314"/>
              <a:gd name="T29" fmla="*/ 2702560 w 2702560"/>
              <a:gd name="T30" fmla="*/ 361314 h 3613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02560" h="361314">
                <a:moveTo>
                  <a:pt x="2702052" y="180593"/>
                </a:moveTo>
                <a:lnTo>
                  <a:pt x="0" y="180593"/>
                </a:lnTo>
                <a:lnTo>
                  <a:pt x="1351026" y="361187"/>
                </a:lnTo>
                <a:lnTo>
                  <a:pt x="2702052" y="180593"/>
                </a:lnTo>
                <a:close/>
              </a:path>
              <a:path w="2702560" h="361314">
                <a:moveTo>
                  <a:pt x="2026539" y="0"/>
                </a:moveTo>
                <a:lnTo>
                  <a:pt x="675513" y="0"/>
                </a:lnTo>
                <a:lnTo>
                  <a:pt x="675513" y="180593"/>
                </a:lnTo>
                <a:lnTo>
                  <a:pt x="2026539" y="180593"/>
                </a:lnTo>
                <a:lnTo>
                  <a:pt x="2026539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9" name="object 24"/>
          <p:cNvSpPr>
            <a:spLocks/>
          </p:cNvSpPr>
          <p:nvPr/>
        </p:nvSpPr>
        <p:spPr bwMode="auto">
          <a:xfrm>
            <a:off x="3238500" y="5194300"/>
            <a:ext cx="2701925" cy="360363"/>
          </a:xfrm>
          <a:custGeom>
            <a:avLst/>
            <a:gdLst>
              <a:gd name="T0" fmla="*/ 0 w 2702560"/>
              <a:gd name="T1" fmla="*/ 178699 h 361314"/>
              <a:gd name="T2" fmla="*/ 674877 w 2702560"/>
              <a:gd name="T3" fmla="*/ 178699 h 361314"/>
              <a:gd name="T4" fmla="*/ 674877 w 2702560"/>
              <a:gd name="T5" fmla="*/ 0 h 361314"/>
              <a:gd name="T6" fmla="*/ 2024635 w 2702560"/>
              <a:gd name="T7" fmla="*/ 0 h 361314"/>
              <a:gd name="T8" fmla="*/ 2024635 w 2702560"/>
              <a:gd name="T9" fmla="*/ 178699 h 361314"/>
              <a:gd name="T10" fmla="*/ 2699510 w 2702560"/>
              <a:gd name="T11" fmla="*/ 178699 h 361314"/>
              <a:gd name="T12" fmla="*/ 1349758 w 2702560"/>
              <a:gd name="T13" fmla="*/ 357399 h 361314"/>
              <a:gd name="T14" fmla="*/ 0 w 2702560"/>
              <a:gd name="T15" fmla="*/ 178699 h 3613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02560"/>
              <a:gd name="T25" fmla="*/ 0 h 361314"/>
              <a:gd name="T26" fmla="*/ 2702560 w 2702560"/>
              <a:gd name="T27" fmla="*/ 361314 h 3613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02560" h="361314">
                <a:moveTo>
                  <a:pt x="0" y="180593"/>
                </a:moveTo>
                <a:lnTo>
                  <a:pt x="675513" y="180593"/>
                </a:lnTo>
                <a:lnTo>
                  <a:pt x="675513" y="0"/>
                </a:lnTo>
                <a:lnTo>
                  <a:pt x="2026539" y="0"/>
                </a:lnTo>
                <a:lnTo>
                  <a:pt x="2026539" y="180593"/>
                </a:lnTo>
                <a:lnTo>
                  <a:pt x="2702052" y="180593"/>
                </a:lnTo>
                <a:lnTo>
                  <a:pt x="1351026" y="361187"/>
                </a:lnTo>
                <a:lnTo>
                  <a:pt x="0" y="18059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0" name="object 25"/>
          <p:cNvSpPr txBox="1">
            <a:spLocks noChangeArrowheads="1"/>
          </p:cNvSpPr>
          <p:nvPr/>
        </p:nvSpPr>
        <p:spPr bwMode="auto">
          <a:xfrm>
            <a:off x="4017963" y="5233988"/>
            <a:ext cx="11430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FFFFFF"/>
                </a:solidFill>
                <a:latin typeface="Georgia" pitchFamily="18" charset="0"/>
              </a:rPr>
              <a:t>Экономическая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14361" name="object 26"/>
          <p:cNvSpPr>
            <a:spLocks/>
          </p:cNvSpPr>
          <p:nvPr/>
        </p:nvSpPr>
        <p:spPr bwMode="auto">
          <a:xfrm>
            <a:off x="2243138" y="5643563"/>
            <a:ext cx="4705350" cy="657225"/>
          </a:xfrm>
          <a:custGeom>
            <a:avLst/>
            <a:gdLst>
              <a:gd name="T0" fmla="*/ 4597595 w 4704715"/>
              <a:gd name="T1" fmla="*/ 0 h 657225"/>
              <a:gd name="T2" fmla="*/ 109534 w 4704715"/>
              <a:gd name="T3" fmla="*/ 0 h 657225"/>
              <a:gd name="T4" fmla="*/ 66901 w 4704715"/>
              <a:gd name="T5" fmla="*/ 8602 h 657225"/>
              <a:gd name="T6" fmla="*/ 32083 w 4704715"/>
              <a:gd name="T7" fmla="*/ 32062 h 657225"/>
              <a:gd name="T8" fmla="*/ 8608 w 4704715"/>
              <a:gd name="T9" fmla="*/ 66860 h 657225"/>
              <a:gd name="T10" fmla="*/ 0 w 4704715"/>
              <a:gd name="T11" fmla="*/ 109473 h 657225"/>
              <a:gd name="T12" fmla="*/ 0 w 4704715"/>
              <a:gd name="T13" fmla="*/ 547369 h 657225"/>
              <a:gd name="T14" fmla="*/ 8608 w 4704715"/>
              <a:gd name="T15" fmla="*/ 589983 h 657225"/>
              <a:gd name="T16" fmla="*/ 32083 w 4704715"/>
              <a:gd name="T17" fmla="*/ 624781 h 657225"/>
              <a:gd name="T18" fmla="*/ 66901 w 4704715"/>
              <a:gd name="T19" fmla="*/ 648241 h 657225"/>
              <a:gd name="T20" fmla="*/ 109534 w 4704715"/>
              <a:gd name="T21" fmla="*/ 656843 h 657225"/>
              <a:gd name="T22" fmla="*/ 4597595 w 4704715"/>
              <a:gd name="T23" fmla="*/ 656843 h 657225"/>
              <a:gd name="T24" fmla="*/ 4640233 w 4704715"/>
              <a:gd name="T25" fmla="*/ 648241 h 657225"/>
              <a:gd name="T26" fmla="*/ 4675050 w 4704715"/>
              <a:gd name="T27" fmla="*/ 624781 h 657225"/>
              <a:gd name="T28" fmla="*/ 4698525 w 4704715"/>
              <a:gd name="T29" fmla="*/ 589983 h 657225"/>
              <a:gd name="T30" fmla="*/ 4707134 w 4704715"/>
              <a:gd name="T31" fmla="*/ 547369 h 657225"/>
              <a:gd name="T32" fmla="*/ 4707134 w 4704715"/>
              <a:gd name="T33" fmla="*/ 109473 h 657225"/>
              <a:gd name="T34" fmla="*/ 4698525 w 4704715"/>
              <a:gd name="T35" fmla="*/ 66860 h 657225"/>
              <a:gd name="T36" fmla="*/ 4675050 w 4704715"/>
              <a:gd name="T37" fmla="*/ 32062 h 657225"/>
              <a:gd name="T38" fmla="*/ 4640233 w 4704715"/>
              <a:gd name="T39" fmla="*/ 8602 h 657225"/>
              <a:gd name="T40" fmla="*/ 4597595 w 4704715"/>
              <a:gd name="T41" fmla="*/ 0 h 657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04715"/>
              <a:gd name="T64" fmla="*/ 0 h 657225"/>
              <a:gd name="T65" fmla="*/ 4704715 w 4704715"/>
              <a:gd name="T66" fmla="*/ 657225 h 657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04715" h="657225">
                <a:moveTo>
                  <a:pt x="4595114" y="0"/>
                </a:moveTo>
                <a:lnTo>
                  <a:pt x="109474" y="0"/>
                </a:lnTo>
                <a:lnTo>
                  <a:pt x="66865" y="8602"/>
                </a:lnTo>
                <a:lnTo>
                  <a:pt x="32067" y="32062"/>
                </a:lnTo>
                <a:lnTo>
                  <a:pt x="8604" y="66860"/>
                </a:lnTo>
                <a:lnTo>
                  <a:pt x="0" y="109473"/>
                </a:lnTo>
                <a:lnTo>
                  <a:pt x="0" y="547369"/>
                </a:lnTo>
                <a:lnTo>
                  <a:pt x="8604" y="589983"/>
                </a:lnTo>
                <a:lnTo>
                  <a:pt x="32067" y="624781"/>
                </a:lnTo>
                <a:lnTo>
                  <a:pt x="66865" y="648241"/>
                </a:lnTo>
                <a:lnTo>
                  <a:pt x="109474" y="656843"/>
                </a:lnTo>
                <a:lnTo>
                  <a:pt x="4595114" y="656843"/>
                </a:lnTo>
                <a:lnTo>
                  <a:pt x="4637722" y="648241"/>
                </a:lnTo>
                <a:lnTo>
                  <a:pt x="4672520" y="624781"/>
                </a:lnTo>
                <a:lnTo>
                  <a:pt x="4695983" y="589983"/>
                </a:lnTo>
                <a:lnTo>
                  <a:pt x="4704588" y="547369"/>
                </a:lnTo>
                <a:lnTo>
                  <a:pt x="4704588" y="109473"/>
                </a:lnTo>
                <a:lnTo>
                  <a:pt x="4695983" y="66860"/>
                </a:lnTo>
                <a:lnTo>
                  <a:pt x="4672520" y="32062"/>
                </a:lnTo>
                <a:lnTo>
                  <a:pt x="4637722" y="8602"/>
                </a:lnTo>
                <a:lnTo>
                  <a:pt x="4595114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2" name="object 27"/>
          <p:cNvSpPr>
            <a:spLocks/>
          </p:cNvSpPr>
          <p:nvPr/>
        </p:nvSpPr>
        <p:spPr bwMode="auto">
          <a:xfrm>
            <a:off x="2243138" y="5643563"/>
            <a:ext cx="4705350" cy="657225"/>
          </a:xfrm>
          <a:custGeom>
            <a:avLst/>
            <a:gdLst>
              <a:gd name="T0" fmla="*/ 0 w 4704715"/>
              <a:gd name="T1" fmla="*/ 109473 h 657225"/>
              <a:gd name="T2" fmla="*/ 8608 w 4704715"/>
              <a:gd name="T3" fmla="*/ 66860 h 657225"/>
              <a:gd name="T4" fmla="*/ 32083 w 4704715"/>
              <a:gd name="T5" fmla="*/ 32062 h 657225"/>
              <a:gd name="T6" fmla="*/ 66901 w 4704715"/>
              <a:gd name="T7" fmla="*/ 8602 h 657225"/>
              <a:gd name="T8" fmla="*/ 109534 w 4704715"/>
              <a:gd name="T9" fmla="*/ 0 h 657225"/>
              <a:gd name="T10" fmla="*/ 4597595 w 4704715"/>
              <a:gd name="T11" fmla="*/ 0 h 657225"/>
              <a:gd name="T12" fmla="*/ 4640233 w 4704715"/>
              <a:gd name="T13" fmla="*/ 8602 h 657225"/>
              <a:gd name="T14" fmla="*/ 4675050 w 4704715"/>
              <a:gd name="T15" fmla="*/ 32062 h 657225"/>
              <a:gd name="T16" fmla="*/ 4698525 w 4704715"/>
              <a:gd name="T17" fmla="*/ 66860 h 657225"/>
              <a:gd name="T18" fmla="*/ 4707134 w 4704715"/>
              <a:gd name="T19" fmla="*/ 109473 h 657225"/>
              <a:gd name="T20" fmla="*/ 4707134 w 4704715"/>
              <a:gd name="T21" fmla="*/ 547369 h 657225"/>
              <a:gd name="T22" fmla="*/ 4698525 w 4704715"/>
              <a:gd name="T23" fmla="*/ 589983 h 657225"/>
              <a:gd name="T24" fmla="*/ 4675050 w 4704715"/>
              <a:gd name="T25" fmla="*/ 624781 h 657225"/>
              <a:gd name="T26" fmla="*/ 4640233 w 4704715"/>
              <a:gd name="T27" fmla="*/ 648241 h 657225"/>
              <a:gd name="T28" fmla="*/ 4597595 w 4704715"/>
              <a:gd name="T29" fmla="*/ 656843 h 657225"/>
              <a:gd name="T30" fmla="*/ 109534 w 4704715"/>
              <a:gd name="T31" fmla="*/ 656843 h 657225"/>
              <a:gd name="T32" fmla="*/ 66901 w 4704715"/>
              <a:gd name="T33" fmla="*/ 648241 h 657225"/>
              <a:gd name="T34" fmla="*/ 32083 w 4704715"/>
              <a:gd name="T35" fmla="*/ 624781 h 657225"/>
              <a:gd name="T36" fmla="*/ 8608 w 4704715"/>
              <a:gd name="T37" fmla="*/ 589983 h 657225"/>
              <a:gd name="T38" fmla="*/ 0 w 4704715"/>
              <a:gd name="T39" fmla="*/ 547369 h 657225"/>
              <a:gd name="T40" fmla="*/ 0 w 4704715"/>
              <a:gd name="T41" fmla="*/ 109473 h 657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04715"/>
              <a:gd name="T64" fmla="*/ 0 h 657225"/>
              <a:gd name="T65" fmla="*/ 4704715 w 4704715"/>
              <a:gd name="T66" fmla="*/ 657225 h 657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04715" h="657225">
                <a:moveTo>
                  <a:pt x="0" y="109473"/>
                </a:moveTo>
                <a:lnTo>
                  <a:pt x="8604" y="66860"/>
                </a:lnTo>
                <a:lnTo>
                  <a:pt x="32067" y="32062"/>
                </a:lnTo>
                <a:lnTo>
                  <a:pt x="66865" y="8602"/>
                </a:lnTo>
                <a:lnTo>
                  <a:pt x="109474" y="0"/>
                </a:lnTo>
                <a:lnTo>
                  <a:pt x="4595114" y="0"/>
                </a:lnTo>
                <a:lnTo>
                  <a:pt x="4637722" y="8602"/>
                </a:lnTo>
                <a:lnTo>
                  <a:pt x="4672520" y="32062"/>
                </a:lnTo>
                <a:lnTo>
                  <a:pt x="4695983" y="66860"/>
                </a:lnTo>
                <a:lnTo>
                  <a:pt x="4704588" y="109473"/>
                </a:lnTo>
                <a:lnTo>
                  <a:pt x="4704588" y="547369"/>
                </a:lnTo>
                <a:lnTo>
                  <a:pt x="4695983" y="589983"/>
                </a:lnTo>
                <a:lnTo>
                  <a:pt x="4672520" y="624781"/>
                </a:lnTo>
                <a:lnTo>
                  <a:pt x="4637722" y="648241"/>
                </a:lnTo>
                <a:lnTo>
                  <a:pt x="4595114" y="656843"/>
                </a:lnTo>
                <a:lnTo>
                  <a:pt x="109474" y="656843"/>
                </a:lnTo>
                <a:lnTo>
                  <a:pt x="66865" y="648241"/>
                </a:lnTo>
                <a:lnTo>
                  <a:pt x="32067" y="624781"/>
                </a:lnTo>
                <a:lnTo>
                  <a:pt x="8604" y="589983"/>
                </a:lnTo>
                <a:lnTo>
                  <a:pt x="0" y="547369"/>
                </a:lnTo>
                <a:lnTo>
                  <a:pt x="0" y="10947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3" name="object 28"/>
          <p:cNvSpPr txBox="1">
            <a:spLocks noChangeArrowheads="1"/>
          </p:cNvSpPr>
          <p:nvPr/>
        </p:nvSpPr>
        <p:spPr bwMode="auto">
          <a:xfrm>
            <a:off x="2652713" y="5694363"/>
            <a:ext cx="38830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/>
            <a:r>
              <a: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Классификация показывает деление расходов на текущие и  капитальные, а также на выплату заработной платы, на  материальные затраты, на приобретение товаров и услуг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3065463" y="501650"/>
            <a:ext cx="2817812" cy="457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628650" y="928688"/>
            <a:ext cx="7596188" cy="457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object 8"/>
          <p:cNvSpPr>
            <a:spLocks noGrp="1"/>
          </p:cNvSpPr>
          <p:nvPr>
            <p:ph type="title"/>
          </p:nvPr>
        </p:nvSpPr>
        <p:spPr>
          <a:xfrm>
            <a:off x="833438" y="149225"/>
            <a:ext cx="7189787" cy="730250"/>
          </a:xfrm>
        </p:spPr>
        <p:txBody>
          <a:bodyPr/>
          <a:lstStyle/>
          <a:p>
            <a:pPr eaLnBrk="1" hangingPunct="1"/>
            <a:r>
              <a:rPr lang="ru-RU" sz="24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ГРАЖДАНИН,</a:t>
            </a:r>
            <a:br>
              <a:rPr lang="ru-RU" sz="24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УЧАСТИЕ В БЮДЖЕТНОМ ПРОЦЕССЕ</a:t>
            </a:r>
          </a:p>
        </p:txBody>
      </p:sp>
      <p:sp>
        <p:nvSpPr>
          <p:cNvPr id="15368" name="object 9"/>
          <p:cNvSpPr>
            <a:spLocks/>
          </p:cNvSpPr>
          <p:nvPr/>
        </p:nvSpPr>
        <p:spPr bwMode="auto">
          <a:xfrm>
            <a:off x="2338388" y="1196975"/>
            <a:ext cx="4249737" cy="792163"/>
          </a:xfrm>
          <a:custGeom>
            <a:avLst/>
            <a:gdLst>
              <a:gd name="T0" fmla="*/ 2859380 w 4250690"/>
              <a:gd name="T1" fmla="*/ 593410 h 792480"/>
              <a:gd name="T2" fmla="*/ 1387247 w 4250690"/>
              <a:gd name="T3" fmla="*/ 593410 h 792480"/>
              <a:gd name="T4" fmla="*/ 2123315 w 4250690"/>
              <a:gd name="T5" fmla="*/ 791212 h 792480"/>
              <a:gd name="T6" fmla="*/ 2859380 w 4250690"/>
              <a:gd name="T7" fmla="*/ 593410 h 792480"/>
              <a:gd name="T8" fmla="*/ 2521226 w 4250690"/>
              <a:gd name="T9" fmla="*/ 514161 h 792480"/>
              <a:gd name="T10" fmla="*/ 1725398 w 4250690"/>
              <a:gd name="T11" fmla="*/ 514161 h 792480"/>
              <a:gd name="T12" fmla="*/ 1725398 w 4250690"/>
              <a:gd name="T13" fmla="*/ 593410 h 792480"/>
              <a:gd name="T14" fmla="*/ 2521226 w 4250690"/>
              <a:gd name="T15" fmla="*/ 593410 h 792480"/>
              <a:gd name="T16" fmla="*/ 2521226 w 4250690"/>
              <a:gd name="T17" fmla="*/ 514161 h 792480"/>
              <a:gd name="T18" fmla="*/ 4246626 w 4250690"/>
              <a:gd name="T19" fmla="*/ 0 h 792480"/>
              <a:gd name="T20" fmla="*/ 0 w 4250690"/>
              <a:gd name="T21" fmla="*/ 0 h 792480"/>
              <a:gd name="T22" fmla="*/ 0 w 4250690"/>
              <a:gd name="T23" fmla="*/ 514161 h 792480"/>
              <a:gd name="T24" fmla="*/ 4246626 w 4250690"/>
              <a:gd name="T25" fmla="*/ 514161 h 792480"/>
              <a:gd name="T26" fmla="*/ 4246626 w 4250690"/>
              <a:gd name="T27" fmla="*/ 0 h 792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50690"/>
              <a:gd name="T43" fmla="*/ 0 h 792480"/>
              <a:gd name="T44" fmla="*/ 4250690 w 4250690"/>
              <a:gd name="T45" fmla="*/ 792480 h 792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50690" h="792480">
                <a:moveTo>
                  <a:pt x="2861945" y="594360"/>
                </a:moveTo>
                <a:lnTo>
                  <a:pt x="1388491" y="594360"/>
                </a:lnTo>
                <a:lnTo>
                  <a:pt x="2125218" y="792480"/>
                </a:lnTo>
                <a:lnTo>
                  <a:pt x="2861945" y="594360"/>
                </a:lnTo>
                <a:close/>
              </a:path>
              <a:path w="4250690" h="792480">
                <a:moveTo>
                  <a:pt x="2523489" y="514985"/>
                </a:moveTo>
                <a:lnTo>
                  <a:pt x="1726945" y="514985"/>
                </a:lnTo>
                <a:lnTo>
                  <a:pt x="1726945" y="594360"/>
                </a:lnTo>
                <a:lnTo>
                  <a:pt x="2523489" y="594360"/>
                </a:lnTo>
                <a:lnTo>
                  <a:pt x="2523489" y="514985"/>
                </a:lnTo>
                <a:close/>
              </a:path>
              <a:path w="4250690" h="792480">
                <a:moveTo>
                  <a:pt x="4250435" y="0"/>
                </a:moveTo>
                <a:lnTo>
                  <a:pt x="0" y="0"/>
                </a:lnTo>
                <a:lnTo>
                  <a:pt x="0" y="514985"/>
                </a:lnTo>
                <a:lnTo>
                  <a:pt x="4250435" y="514985"/>
                </a:lnTo>
                <a:lnTo>
                  <a:pt x="4250435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9" name="object 10"/>
          <p:cNvSpPr>
            <a:spLocks/>
          </p:cNvSpPr>
          <p:nvPr/>
        </p:nvSpPr>
        <p:spPr bwMode="auto">
          <a:xfrm>
            <a:off x="2338388" y="1196975"/>
            <a:ext cx="4249737" cy="792163"/>
          </a:xfrm>
          <a:custGeom>
            <a:avLst/>
            <a:gdLst>
              <a:gd name="T0" fmla="*/ 0 w 4250690"/>
              <a:gd name="T1" fmla="*/ 0 h 792480"/>
              <a:gd name="T2" fmla="*/ 4246626 w 4250690"/>
              <a:gd name="T3" fmla="*/ 0 h 792480"/>
              <a:gd name="T4" fmla="*/ 4246626 w 4250690"/>
              <a:gd name="T5" fmla="*/ 514161 h 792480"/>
              <a:gd name="T6" fmla="*/ 2521226 w 4250690"/>
              <a:gd name="T7" fmla="*/ 514161 h 792480"/>
              <a:gd name="T8" fmla="*/ 2521226 w 4250690"/>
              <a:gd name="T9" fmla="*/ 593410 h 792480"/>
              <a:gd name="T10" fmla="*/ 2859380 w 4250690"/>
              <a:gd name="T11" fmla="*/ 593410 h 792480"/>
              <a:gd name="T12" fmla="*/ 2123315 w 4250690"/>
              <a:gd name="T13" fmla="*/ 791212 h 792480"/>
              <a:gd name="T14" fmla="*/ 1387247 w 4250690"/>
              <a:gd name="T15" fmla="*/ 593410 h 792480"/>
              <a:gd name="T16" fmla="*/ 1725398 w 4250690"/>
              <a:gd name="T17" fmla="*/ 593410 h 792480"/>
              <a:gd name="T18" fmla="*/ 1725398 w 4250690"/>
              <a:gd name="T19" fmla="*/ 514161 h 792480"/>
              <a:gd name="T20" fmla="*/ 0 w 4250690"/>
              <a:gd name="T21" fmla="*/ 514161 h 792480"/>
              <a:gd name="T22" fmla="*/ 0 w 4250690"/>
              <a:gd name="T23" fmla="*/ 0 h 792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50690"/>
              <a:gd name="T37" fmla="*/ 0 h 792480"/>
              <a:gd name="T38" fmla="*/ 4250690 w 4250690"/>
              <a:gd name="T39" fmla="*/ 792480 h 792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50690" h="792480">
                <a:moveTo>
                  <a:pt x="0" y="0"/>
                </a:moveTo>
                <a:lnTo>
                  <a:pt x="4250435" y="0"/>
                </a:lnTo>
                <a:lnTo>
                  <a:pt x="4250435" y="514985"/>
                </a:lnTo>
                <a:lnTo>
                  <a:pt x="2523489" y="514985"/>
                </a:lnTo>
                <a:lnTo>
                  <a:pt x="2523489" y="594360"/>
                </a:lnTo>
                <a:lnTo>
                  <a:pt x="2861945" y="594360"/>
                </a:lnTo>
                <a:lnTo>
                  <a:pt x="2125218" y="792480"/>
                </a:lnTo>
                <a:lnTo>
                  <a:pt x="1388491" y="594360"/>
                </a:lnTo>
                <a:lnTo>
                  <a:pt x="1726945" y="594360"/>
                </a:lnTo>
                <a:lnTo>
                  <a:pt x="1726945" y="514985"/>
                </a:lnTo>
                <a:lnTo>
                  <a:pt x="0" y="514985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0" name="object 11"/>
          <p:cNvSpPr txBox="1">
            <a:spLocks noChangeArrowheads="1"/>
          </p:cNvSpPr>
          <p:nvPr/>
        </p:nvSpPr>
        <p:spPr bwMode="auto">
          <a:xfrm>
            <a:off x="2273300" y="1220788"/>
            <a:ext cx="43783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algn="ctr"/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ГРАЖДАНИН</a:t>
            </a:r>
            <a:endParaRPr lang="ru-RU" sz="1500">
              <a:latin typeface="Georgia" pitchFamily="18" charset="0"/>
            </a:endParaRPr>
          </a:p>
          <a:p>
            <a:pPr marL="1588" algn="ctr"/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как налогоплательщик</a:t>
            </a:r>
            <a:endParaRPr lang="ru-RU" sz="1500">
              <a:latin typeface="Georgia" pitchFamily="18" charset="0"/>
            </a:endParaRPr>
          </a:p>
          <a:p>
            <a:pPr marL="1588">
              <a:spcBef>
                <a:spcPts val="50"/>
              </a:spcBef>
            </a:pPr>
            <a:endParaRPr lang="ru-RU" sz="1900">
              <a:latin typeface="Times New Roman" pitchFamily="18" charset="0"/>
              <a:cs typeface="Times New Roman" pitchFamily="18" charset="0"/>
            </a:endParaRPr>
          </a:p>
          <a:p>
            <a:pPr marL="1588" algn="ctr"/>
            <a:r>
              <a:rPr lang="ru-RU" sz="1500">
                <a:latin typeface="Trebuchet MS" pitchFamily="34" charset="0"/>
              </a:rPr>
              <a:t>Помогает формировать доходную часть бюджета</a:t>
            </a:r>
          </a:p>
        </p:txBody>
      </p:sp>
      <p:sp>
        <p:nvSpPr>
          <p:cNvPr id="15371" name="object 12"/>
          <p:cNvSpPr>
            <a:spLocks/>
          </p:cNvSpPr>
          <p:nvPr/>
        </p:nvSpPr>
        <p:spPr bwMode="auto">
          <a:xfrm>
            <a:off x="2338388" y="3573463"/>
            <a:ext cx="4249737" cy="647700"/>
          </a:xfrm>
          <a:custGeom>
            <a:avLst/>
            <a:gdLst>
              <a:gd name="T0" fmla="*/ 2724884 w 4250690"/>
              <a:gd name="T1" fmla="*/ 485775 h 647700"/>
              <a:gd name="T2" fmla="*/ 1521746 w 4250690"/>
              <a:gd name="T3" fmla="*/ 485775 h 647700"/>
              <a:gd name="T4" fmla="*/ 2123315 w 4250690"/>
              <a:gd name="T5" fmla="*/ 647700 h 647700"/>
              <a:gd name="T6" fmla="*/ 2724884 w 4250690"/>
              <a:gd name="T7" fmla="*/ 485775 h 647700"/>
              <a:gd name="T8" fmla="*/ 2448526 w 4250690"/>
              <a:gd name="T9" fmla="*/ 420878 h 647700"/>
              <a:gd name="T10" fmla="*/ 1798105 w 4250690"/>
              <a:gd name="T11" fmla="*/ 420878 h 647700"/>
              <a:gd name="T12" fmla="*/ 1798105 w 4250690"/>
              <a:gd name="T13" fmla="*/ 485775 h 647700"/>
              <a:gd name="T14" fmla="*/ 2448526 w 4250690"/>
              <a:gd name="T15" fmla="*/ 485775 h 647700"/>
              <a:gd name="T16" fmla="*/ 2448526 w 4250690"/>
              <a:gd name="T17" fmla="*/ 420878 h 647700"/>
              <a:gd name="T18" fmla="*/ 4246626 w 4250690"/>
              <a:gd name="T19" fmla="*/ 0 h 647700"/>
              <a:gd name="T20" fmla="*/ 0 w 4250690"/>
              <a:gd name="T21" fmla="*/ 0 h 647700"/>
              <a:gd name="T22" fmla="*/ 0 w 4250690"/>
              <a:gd name="T23" fmla="*/ 420878 h 647700"/>
              <a:gd name="T24" fmla="*/ 4246626 w 4250690"/>
              <a:gd name="T25" fmla="*/ 420878 h 647700"/>
              <a:gd name="T26" fmla="*/ 4246626 w 4250690"/>
              <a:gd name="T27" fmla="*/ 0 h 647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50690"/>
              <a:gd name="T43" fmla="*/ 0 h 647700"/>
              <a:gd name="T44" fmla="*/ 4250690 w 4250690"/>
              <a:gd name="T45" fmla="*/ 647700 h 6477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50690" h="647700">
                <a:moveTo>
                  <a:pt x="2727324" y="485775"/>
                </a:moveTo>
                <a:lnTo>
                  <a:pt x="1523110" y="485775"/>
                </a:lnTo>
                <a:lnTo>
                  <a:pt x="2125218" y="647700"/>
                </a:lnTo>
                <a:lnTo>
                  <a:pt x="2727324" y="485775"/>
                </a:lnTo>
                <a:close/>
              </a:path>
              <a:path w="4250690" h="647700">
                <a:moveTo>
                  <a:pt x="2450719" y="420878"/>
                </a:moveTo>
                <a:lnTo>
                  <a:pt x="1799717" y="420878"/>
                </a:lnTo>
                <a:lnTo>
                  <a:pt x="1799717" y="485775"/>
                </a:lnTo>
                <a:lnTo>
                  <a:pt x="2450719" y="485775"/>
                </a:lnTo>
                <a:lnTo>
                  <a:pt x="2450719" y="420878"/>
                </a:lnTo>
                <a:close/>
              </a:path>
              <a:path w="4250690" h="647700">
                <a:moveTo>
                  <a:pt x="4250435" y="0"/>
                </a:moveTo>
                <a:lnTo>
                  <a:pt x="0" y="0"/>
                </a:lnTo>
                <a:lnTo>
                  <a:pt x="0" y="420878"/>
                </a:lnTo>
                <a:lnTo>
                  <a:pt x="4250435" y="420878"/>
                </a:lnTo>
                <a:lnTo>
                  <a:pt x="4250435" y="0"/>
                </a:lnTo>
                <a:close/>
              </a:path>
            </a:pathLst>
          </a:custGeom>
          <a:solidFill>
            <a:srgbClr val="4E67C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2" name="object 13"/>
          <p:cNvSpPr>
            <a:spLocks/>
          </p:cNvSpPr>
          <p:nvPr/>
        </p:nvSpPr>
        <p:spPr bwMode="auto">
          <a:xfrm>
            <a:off x="2338388" y="3573463"/>
            <a:ext cx="4249737" cy="647700"/>
          </a:xfrm>
          <a:custGeom>
            <a:avLst/>
            <a:gdLst>
              <a:gd name="T0" fmla="*/ 0 w 4250690"/>
              <a:gd name="T1" fmla="*/ 0 h 647700"/>
              <a:gd name="T2" fmla="*/ 4246626 w 4250690"/>
              <a:gd name="T3" fmla="*/ 0 h 647700"/>
              <a:gd name="T4" fmla="*/ 4246626 w 4250690"/>
              <a:gd name="T5" fmla="*/ 420878 h 647700"/>
              <a:gd name="T6" fmla="*/ 2448526 w 4250690"/>
              <a:gd name="T7" fmla="*/ 420878 h 647700"/>
              <a:gd name="T8" fmla="*/ 2448526 w 4250690"/>
              <a:gd name="T9" fmla="*/ 485775 h 647700"/>
              <a:gd name="T10" fmla="*/ 2724884 w 4250690"/>
              <a:gd name="T11" fmla="*/ 485775 h 647700"/>
              <a:gd name="T12" fmla="*/ 2123315 w 4250690"/>
              <a:gd name="T13" fmla="*/ 647700 h 647700"/>
              <a:gd name="T14" fmla="*/ 1521746 w 4250690"/>
              <a:gd name="T15" fmla="*/ 485775 h 647700"/>
              <a:gd name="T16" fmla="*/ 1798105 w 4250690"/>
              <a:gd name="T17" fmla="*/ 485775 h 647700"/>
              <a:gd name="T18" fmla="*/ 1798105 w 4250690"/>
              <a:gd name="T19" fmla="*/ 420878 h 647700"/>
              <a:gd name="T20" fmla="*/ 0 w 4250690"/>
              <a:gd name="T21" fmla="*/ 420878 h 647700"/>
              <a:gd name="T22" fmla="*/ 0 w 4250690"/>
              <a:gd name="T23" fmla="*/ 0 h 6477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50690"/>
              <a:gd name="T37" fmla="*/ 0 h 647700"/>
              <a:gd name="T38" fmla="*/ 4250690 w 4250690"/>
              <a:gd name="T39" fmla="*/ 647700 h 6477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50690" h="647700">
                <a:moveTo>
                  <a:pt x="0" y="0"/>
                </a:moveTo>
                <a:lnTo>
                  <a:pt x="4250435" y="0"/>
                </a:lnTo>
                <a:lnTo>
                  <a:pt x="4250435" y="420878"/>
                </a:lnTo>
                <a:lnTo>
                  <a:pt x="2450719" y="420878"/>
                </a:lnTo>
                <a:lnTo>
                  <a:pt x="2450719" y="485775"/>
                </a:lnTo>
                <a:lnTo>
                  <a:pt x="2727324" y="485775"/>
                </a:lnTo>
                <a:lnTo>
                  <a:pt x="2125218" y="647700"/>
                </a:lnTo>
                <a:lnTo>
                  <a:pt x="1523110" y="485775"/>
                </a:lnTo>
                <a:lnTo>
                  <a:pt x="1799717" y="485775"/>
                </a:lnTo>
                <a:lnTo>
                  <a:pt x="1799717" y="420878"/>
                </a:lnTo>
                <a:lnTo>
                  <a:pt x="0" y="420878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14"/>
          <p:cNvSpPr txBox="1">
            <a:spLocks noChangeArrowheads="1"/>
          </p:cNvSpPr>
          <p:nvPr/>
        </p:nvSpPr>
        <p:spPr bwMode="auto">
          <a:xfrm>
            <a:off x="1981200" y="3549650"/>
            <a:ext cx="49657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ГРАЖДАНИН</a:t>
            </a:r>
            <a:endParaRPr lang="ru-RU" sz="1500">
              <a:latin typeface="Georgia" pitchFamily="18" charset="0"/>
            </a:endParaRPr>
          </a:p>
          <a:p>
            <a:pPr algn="ctr"/>
            <a:r>
              <a:rPr lang="ru-RU" sz="1500">
                <a:solidFill>
                  <a:srgbClr val="FFFFFF"/>
                </a:solidFill>
                <a:latin typeface="Georgia" pitchFamily="18" charset="0"/>
              </a:rPr>
              <a:t>как получатель социальных гарантий</a:t>
            </a:r>
            <a:endParaRPr lang="ru-RU" sz="1500">
              <a:latin typeface="Georgia" pitchFamily="18" charset="0"/>
            </a:endParaRPr>
          </a:p>
          <a:p>
            <a:pPr algn="ctr">
              <a:spcBef>
                <a:spcPts val="1125"/>
              </a:spcBef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Получает социальные гарантии ( жилищно-коммунальное хозяйство,  культура, физическая культура и спорт, социальные льготы и  другие направления социальных гарантий населению) –  расходная часть бюджета</a:t>
            </a: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2362200" y="2286000"/>
            <a:ext cx="4241800" cy="1247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/>
          </p:cNvSpPr>
          <p:nvPr/>
        </p:nvSpPr>
        <p:spPr bwMode="auto">
          <a:xfrm>
            <a:off x="784225" y="3986213"/>
            <a:ext cx="623888" cy="646112"/>
          </a:xfrm>
          <a:custGeom>
            <a:avLst/>
            <a:gdLst>
              <a:gd name="T0" fmla="*/ 0 w 623569"/>
              <a:gd name="T1" fmla="*/ 648464 h 645160"/>
              <a:gd name="T2" fmla="*/ 624592 w 623569"/>
              <a:gd name="T3" fmla="*/ 648464 h 645160"/>
              <a:gd name="T4" fmla="*/ 624592 w 623569"/>
              <a:gd name="T5" fmla="*/ 0 h 645160"/>
              <a:gd name="T6" fmla="*/ 0 w 623569"/>
              <a:gd name="T7" fmla="*/ 0 h 645160"/>
              <a:gd name="T8" fmla="*/ 0 w 623569"/>
              <a:gd name="T9" fmla="*/ 648464 h 645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3569"/>
              <a:gd name="T16" fmla="*/ 0 h 645160"/>
              <a:gd name="T17" fmla="*/ 623569 w 623569"/>
              <a:gd name="T18" fmla="*/ 645160 h 645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3569" h="645160">
                <a:moveTo>
                  <a:pt x="0" y="644651"/>
                </a:moveTo>
                <a:lnTo>
                  <a:pt x="623316" y="644651"/>
                </a:lnTo>
                <a:lnTo>
                  <a:pt x="623316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788988" y="5187950"/>
            <a:ext cx="614362" cy="6413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/>
          </p:cNvSpPr>
          <p:nvPr/>
        </p:nvSpPr>
        <p:spPr bwMode="auto">
          <a:xfrm>
            <a:off x="784225" y="5183188"/>
            <a:ext cx="623888" cy="650875"/>
          </a:xfrm>
          <a:custGeom>
            <a:avLst/>
            <a:gdLst>
              <a:gd name="T0" fmla="*/ 0 w 623569"/>
              <a:gd name="T1" fmla="*/ 650747 h 650875"/>
              <a:gd name="T2" fmla="*/ 624592 w 623569"/>
              <a:gd name="T3" fmla="*/ 650747 h 650875"/>
              <a:gd name="T4" fmla="*/ 624592 w 623569"/>
              <a:gd name="T5" fmla="*/ 0 h 650875"/>
              <a:gd name="T6" fmla="*/ 0 w 623569"/>
              <a:gd name="T7" fmla="*/ 0 h 650875"/>
              <a:gd name="T8" fmla="*/ 0 w 623569"/>
              <a:gd name="T9" fmla="*/ 650747 h 650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3569"/>
              <a:gd name="T16" fmla="*/ 0 h 650875"/>
              <a:gd name="T17" fmla="*/ 623569 w 623569"/>
              <a:gd name="T18" fmla="*/ 650875 h 6508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3569" h="650875">
                <a:moveTo>
                  <a:pt x="0" y="650747"/>
                </a:moveTo>
                <a:lnTo>
                  <a:pt x="623316" y="650747"/>
                </a:lnTo>
                <a:lnTo>
                  <a:pt x="623316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7600950" y="3990975"/>
            <a:ext cx="635000" cy="6096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object 21"/>
          <p:cNvSpPr>
            <a:spLocks/>
          </p:cNvSpPr>
          <p:nvPr/>
        </p:nvSpPr>
        <p:spPr bwMode="auto">
          <a:xfrm>
            <a:off x="7597775" y="3986213"/>
            <a:ext cx="642938" cy="619125"/>
          </a:xfrm>
          <a:custGeom>
            <a:avLst/>
            <a:gdLst>
              <a:gd name="T0" fmla="*/ 0 w 643254"/>
              <a:gd name="T1" fmla="*/ 618744 h 619125"/>
              <a:gd name="T2" fmla="*/ 641864 w 643254"/>
              <a:gd name="T3" fmla="*/ 618744 h 619125"/>
              <a:gd name="T4" fmla="*/ 641864 w 643254"/>
              <a:gd name="T5" fmla="*/ 0 h 619125"/>
              <a:gd name="T6" fmla="*/ 0 w 643254"/>
              <a:gd name="T7" fmla="*/ 0 h 619125"/>
              <a:gd name="T8" fmla="*/ 0 w 643254"/>
              <a:gd name="T9" fmla="*/ 618744 h 619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3254"/>
              <a:gd name="T16" fmla="*/ 0 h 619125"/>
              <a:gd name="T17" fmla="*/ 643254 w 643254"/>
              <a:gd name="T18" fmla="*/ 619125 h 619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3254" h="619125">
                <a:moveTo>
                  <a:pt x="0" y="618744"/>
                </a:moveTo>
                <a:lnTo>
                  <a:pt x="643127" y="618744"/>
                </a:lnTo>
                <a:lnTo>
                  <a:pt x="643127" y="0"/>
                </a:lnTo>
                <a:lnTo>
                  <a:pt x="0" y="0"/>
                </a:lnTo>
                <a:lnTo>
                  <a:pt x="0" y="618744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7620000" y="5187950"/>
            <a:ext cx="617538" cy="6413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2" name="object 23"/>
          <p:cNvSpPr>
            <a:spLocks/>
          </p:cNvSpPr>
          <p:nvPr/>
        </p:nvSpPr>
        <p:spPr bwMode="auto">
          <a:xfrm>
            <a:off x="7615238" y="5183188"/>
            <a:ext cx="627062" cy="650875"/>
          </a:xfrm>
          <a:custGeom>
            <a:avLst/>
            <a:gdLst>
              <a:gd name="T0" fmla="*/ 0 w 626745"/>
              <a:gd name="T1" fmla="*/ 650747 h 650875"/>
              <a:gd name="T2" fmla="*/ 627632 w 626745"/>
              <a:gd name="T3" fmla="*/ 650747 h 650875"/>
              <a:gd name="T4" fmla="*/ 627632 w 626745"/>
              <a:gd name="T5" fmla="*/ 0 h 650875"/>
              <a:gd name="T6" fmla="*/ 0 w 626745"/>
              <a:gd name="T7" fmla="*/ 0 h 650875"/>
              <a:gd name="T8" fmla="*/ 0 w 626745"/>
              <a:gd name="T9" fmla="*/ 650747 h 650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6745"/>
              <a:gd name="T16" fmla="*/ 0 h 650875"/>
              <a:gd name="T17" fmla="*/ 626745 w 626745"/>
              <a:gd name="T18" fmla="*/ 650875 h 6508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6745" h="650875">
                <a:moveTo>
                  <a:pt x="0" y="650747"/>
                </a:moveTo>
                <a:lnTo>
                  <a:pt x="626364" y="650747"/>
                </a:lnTo>
                <a:lnTo>
                  <a:pt x="626364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3" name="object 24"/>
          <p:cNvSpPr>
            <a:spLocks noChangeArrowheads="1"/>
          </p:cNvSpPr>
          <p:nvPr/>
        </p:nvSpPr>
        <p:spPr bwMode="auto">
          <a:xfrm>
            <a:off x="762000" y="4038600"/>
            <a:ext cx="569913" cy="5699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4" name="object 25"/>
          <p:cNvSpPr>
            <a:spLocks/>
          </p:cNvSpPr>
          <p:nvPr/>
        </p:nvSpPr>
        <p:spPr bwMode="auto">
          <a:xfrm>
            <a:off x="1398588" y="4613275"/>
            <a:ext cx="579437" cy="579438"/>
          </a:xfrm>
          <a:custGeom>
            <a:avLst/>
            <a:gdLst>
              <a:gd name="T0" fmla="*/ 0 w 579119"/>
              <a:gd name="T1" fmla="*/ 580392 h 579120"/>
              <a:gd name="T2" fmla="*/ 580392 w 579119"/>
              <a:gd name="T3" fmla="*/ 580392 h 579120"/>
              <a:gd name="T4" fmla="*/ 580392 w 579119"/>
              <a:gd name="T5" fmla="*/ 0 h 579120"/>
              <a:gd name="T6" fmla="*/ 0 w 579119"/>
              <a:gd name="T7" fmla="*/ 0 h 579120"/>
              <a:gd name="T8" fmla="*/ 0 w 579119"/>
              <a:gd name="T9" fmla="*/ 580392 h 579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9119"/>
              <a:gd name="T16" fmla="*/ 0 h 579120"/>
              <a:gd name="T17" fmla="*/ 579119 w 579119"/>
              <a:gd name="T18" fmla="*/ 579120 h 579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9119" h="579120">
                <a:moveTo>
                  <a:pt x="0" y="579119"/>
                </a:moveTo>
                <a:lnTo>
                  <a:pt x="579119" y="579119"/>
                </a:lnTo>
                <a:lnTo>
                  <a:pt x="579119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6" name="object 27"/>
          <p:cNvSpPr>
            <a:spLocks/>
          </p:cNvSpPr>
          <p:nvPr/>
        </p:nvSpPr>
        <p:spPr bwMode="auto">
          <a:xfrm>
            <a:off x="6943725" y="4576763"/>
            <a:ext cx="681038" cy="615950"/>
          </a:xfrm>
          <a:custGeom>
            <a:avLst/>
            <a:gdLst>
              <a:gd name="T0" fmla="*/ 0 w 681354"/>
              <a:gd name="T1" fmla="*/ 615695 h 615950"/>
              <a:gd name="T2" fmla="*/ 679963 w 681354"/>
              <a:gd name="T3" fmla="*/ 615695 h 615950"/>
              <a:gd name="T4" fmla="*/ 679963 w 681354"/>
              <a:gd name="T5" fmla="*/ 0 h 615950"/>
              <a:gd name="T6" fmla="*/ 0 w 681354"/>
              <a:gd name="T7" fmla="*/ 0 h 615950"/>
              <a:gd name="T8" fmla="*/ 0 w 681354"/>
              <a:gd name="T9" fmla="*/ 615695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354"/>
              <a:gd name="T16" fmla="*/ 0 h 615950"/>
              <a:gd name="T17" fmla="*/ 681354 w 681354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354" h="615950">
                <a:moveTo>
                  <a:pt x="0" y="615695"/>
                </a:moveTo>
                <a:lnTo>
                  <a:pt x="681227" y="615695"/>
                </a:lnTo>
                <a:lnTo>
                  <a:pt x="681227" y="0"/>
                </a:lnTo>
                <a:lnTo>
                  <a:pt x="0" y="0"/>
                </a:lnTo>
                <a:lnTo>
                  <a:pt x="0" y="615695"/>
                </a:lnTo>
                <a:close/>
              </a:path>
            </a:pathLst>
          </a:custGeom>
          <a:noFill/>
          <a:ln w="9144">
            <a:solidFill>
              <a:srgbClr val="2027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7" name="object 28"/>
          <p:cNvSpPr txBox="1">
            <a:spLocks noChangeArrowheads="1"/>
          </p:cNvSpPr>
          <p:nvPr/>
        </p:nvSpPr>
        <p:spPr bwMode="auto">
          <a:xfrm>
            <a:off x="425450" y="5870575"/>
            <a:ext cx="8429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indent="6350"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Граждане – как налогоплательщики, и как потребители муниципальных услуг – должны быть уверены в том,  что передаваемые ими в распоряжение муниципального образования средства используются прозрачно и  эффективно, приносят конкретные результаты как для общества в целом, так и для каждой семьи, для каждого  человека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67C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3408</Words>
  <Application>Microsoft Office PowerPoint</Application>
  <PresentationFormat>Экран (4:3)</PresentationFormat>
  <Paragraphs>433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Bookman Old Style</vt:lpstr>
      <vt:lpstr>Calibri</vt:lpstr>
      <vt:lpstr>Constantia</vt:lpstr>
      <vt:lpstr>Georgia</vt:lpstr>
      <vt:lpstr>Times New Roman</vt:lpstr>
      <vt:lpstr>Trebuchet MS</vt:lpstr>
      <vt:lpstr>Wingdings</vt:lpstr>
      <vt:lpstr>Office Theme</vt:lpstr>
      <vt:lpstr>Диаграмма</vt:lpstr>
      <vt:lpstr>Диаграмма Microsoft Excel</vt:lpstr>
      <vt:lpstr>Презентация PowerPoint</vt:lpstr>
      <vt:lpstr>Презентация PowerPoint</vt:lpstr>
      <vt:lpstr>Что такое бюджет?</vt:lpstr>
      <vt:lpstr>КАКИЕ БЫВАЮТ  БЮДЖЕТЫ?</vt:lpstr>
      <vt:lpstr>ОСНОВЫ СОСТАВЛЕНИЯ ПРОЕКТА</vt:lpstr>
      <vt:lpstr>БЮДЖЕТНЫЙ ПРОЦЕСС</vt:lpstr>
      <vt:lpstr>Презентация PowerPoint</vt:lpstr>
      <vt:lpstr>Презентация PowerPoint</vt:lpstr>
      <vt:lpstr>ГРАЖДАНИН, ЕГО УЧАСТИЕ В БЮДЖЕТНОМ ПРОЦЕССЕ</vt:lpstr>
      <vt:lpstr>ВОЗМОЖНОСТИ ВЛИЯНИЯ ГРАЖДАНИНА  НА СОСТАВ БЮДЖЕТА</vt:lpstr>
      <vt:lpstr>Составление  проекта  бюджета</vt:lpstr>
      <vt:lpstr>Основные характеристики бюджета поселения, тыс.рублей</vt:lpstr>
      <vt:lpstr>Динамика доходов бюджета сельского поселения</vt:lpstr>
      <vt:lpstr>Структура доходов бюджета на 2021 год, тыс.рублей</vt:lpstr>
      <vt:lpstr>Презентация PowerPoint</vt:lpstr>
      <vt:lpstr>Объем и структура налоговых доходов</vt:lpstr>
      <vt:lpstr>Налог на доходы физических лиц, тыс.рублей</vt:lpstr>
      <vt:lpstr>Государственная пошлина, тыс.рублей</vt:lpstr>
      <vt:lpstr>Налог на имущество, тыс.рублей</vt:lpstr>
      <vt:lpstr>Объем и структура неналоговых доходов</vt:lpstr>
      <vt:lpstr>Объем и структура безвозмездных поступлений</vt:lpstr>
      <vt:lpstr>Презентация PowerPoint</vt:lpstr>
      <vt:lpstr>Расходы бюджета по разделам бюджетной классификации расходов бюджетов</vt:lpstr>
      <vt:lpstr>Презентация PowerPoint</vt:lpstr>
      <vt:lpstr>Презентация PowerPoint</vt:lpstr>
      <vt:lpstr>Презентация PowerPoint</vt:lpstr>
      <vt:lpstr>2021 год</vt:lpstr>
      <vt:lpstr>Презентация PowerPoint</vt:lpstr>
      <vt:lpstr>Расходы на социальную политику</vt:lpstr>
      <vt:lpstr>Расходы на физическую культуру и спорт тыс.рублей</vt:lpstr>
      <vt:lpstr>* Обращение к жителям  Муниципального образования поселок Уршельский (сельское поселение)  </vt:lpstr>
      <vt:lpstr>  * Понятия и термины </vt:lpstr>
      <vt:lpstr>  * Понятия и термины </vt:lpstr>
      <vt:lpstr>  * Понятия и термины </vt:lpstr>
      <vt:lpstr>  * Понятия и термины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Шкода</dc:creator>
  <cp:lastModifiedBy>Пользователь</cp:lastModifiedBy>
  <cp:revision>64</cp:revision>
  <dcterms:created xsi:type="dcterms:W3CDTF">2017-03-17T08:22:36Z</dcterms:created>
  <dcterms:modified xsi:type="dcterms:W3CDTF">2021-02-18T10:15:43Z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2017-03-17T00:00:00Z</vt:filetime>
  </property>
</Properties>
</file>